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491" r:id="rId4"/>
    <p:sldId id="324" r:id="rId5"/>
    <p:sldId id="258" r:id="rId6"/>
    <p:sldId id="323" r:id="rId7"/>
    <p:sldId id="259" r:id="rId8"/>
    <p:sldId id="326" r:id="rId9"/>
    <p:sldId id="492" r:id="rId10"/>
    <p:sldId id="493" r:id="rId11"/>
    <p:sldId id="494" r:id="rId12"/>
    <p:sldId id="495" r:id="rId13"/>
    <p:sldId id="519" r:id="rId14"/>
    <p:sldId id="496" r:id="rId15"/>
    <p:sldId id="327" r:id="rId16"/>
    <p:sldId id="499" r:id="rId17"/>
    <p:sldId id="497" r:id="rId18"/>
    <p:sldId id="498" r:id="rId19"/>
    <p:sldId id="500" r:id="rId20"/>
    <p:sldId id="501" r:id="rId21"/>
    <p:sldId id="502" r:id="rId22"/>
    <p:sldId id="518" r:id="rId23"/>
    <p:sldId id="503" r:id="rId24"/>
    <p:sldId id="504" r:id="rId25"/>
    <p:sldId id="505" r:id="rId26"/>
    <p:sldId id="520" r:id="rId27"/>
    <p:sldId id="506" r:id="rId28"/>
    <p:sldId id="507" r:id="rId29"/>
    <p:sldId id="508" r:id="rId30"/>
    <p:sldId id="509" r:id="rId31"/>
    <p:sldId id="542" r:id="rId32"/>
    <p:sldId id="510" r:id="rId33"/>
    <p:sldId id="511" r:id="rId34"/>
    <p:sldId id="512" r:id="rId35"/>
    <p:sldId id="513" r:id="rId36"/>
    <p:sldId id="514" r:id="rId37"/>
    <p:sldId id="529" r:id="rId38"/>
    <p:sldId id="530" r:id="rId39"/>
    <p:sldId id="531" r:id="rId40"/>
    <p:sldId id="522" r:id="rId41"/>
    <p:sldId id="534" r:id="rId42"/>
    <p:sldId id="532" r:id="rId43"/>
    <p:sldId id="533" r:id="rId44"/>
    <p:sldId id="352" r:id="rId45"/>
    <p:sldId id="536" r:id="rId46"/>
    <p:sldId id="354" r:id="rId47"/>
    <p:sldId id="355" r:id="rId48"/>
    <p:sldId id="538" r:id="rId49"/>
    <p:sldId id="358" r:id="rId50"/>
    <p:sldId id="540" r:id="rId51"/>
    <p:sldId id="359" r:id="rId52"/>
    <p:sldId id="541" r:id="rId53"/>
    <p:sldId id="537" r:id="rId54"/>
    <p:sldId id="382" r:id="rId5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5" autoAdjust="0"/>
    <p:restoredTop sz="96585" autoAdjust="0"/>
  </p:normalViewPr>
  <p:slideViewPr>
    <p:cSldViewPr>
      <p:cViewPr varScale="1">
        <p:scale>
          <a:sx n="77" d="100"/>
          <a:sy n="77" d="100"/>
        </p:scale>
        <p:origin x="241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5" Type="http://schemas.openxmlformats.org/officeDocument/2006/relationships/image" Target="../media/image45.wmf"/><Relationship Id="rId4"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38.wmf"/><Relationship Id="rId1" Type="http://schemas.openxmlformats.org/officeDocument/2006/relationships/image" Target="../media/image5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48.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48.wmf"/><Relationship Id="rId1" Type="http://schemas.openxmlformats.org/officeDocument/2006/relationships/image" Target="../media/image59.wmf"/><Relationship Id="rId6" Type="http://schemas.openxmlformats.org/officeDocument/2006/relationships/image" Target="../media/image57.wmf"/><Relationship Id="rId5" Type="http://schemas.openxmlformats.org/officeDocument/2006/relationships/image" Target="../media/image62.wmf"/><Relationship Id="rId4" Type="http://schemas.openxmlformats.org/officeDocument/2006/relationships/image" Target="../media/image6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5" Type="http://schemas.openxmlformats.org/officeDocument/2006/relationships/image" Target="../media/image79.wmf"/><Relationship Id="rId4" Type="http://schemas.openxmlformats.org/officeDocument/2006/relationships/image" Target="../media/image78.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81.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4" Type="http://schemas.openxmlformats.org/officeDocument/2006/relationships/image" Target="../media/image87.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image" Target="../media/image90.wmf"/><Relationship Id="rId7" Type="http://schemas.openxmlformats.org/officeDocument/2006/relationships/image" Target="../media/image94.wmf"/><Relationship Id="rId2" Type="http://schemas.openxmlformats.org/officeDocument/2006/relationships/image" Target="../media/image89.wmf"/><Relationship Id="rId1" Type="http://schemas.openxmlformats.org/officeDocument/2006/relationships/image" Target="../media/image88.wmf"/><Relationship Id="rId6" Type="http://schemas.openxmlformats.org/officeDocument/2006/relationships/image" Target="../media/image93.wmf"/><Relationship Id="rId5" Type="http://schemas.openxmlformats.org/officeDocument/2006/relationships/image" Target="../media/image92.wmf"/><Relationship Id="rId4" Type="http://schemas.openxmlformats.org/officeDocument/2006/relationships/image" Target="../media/image91.wmf"/><Relationship Id="rId9" Type="http://schemas.openxmlformats.org/officeDocument/2006/relationships/image" Target="../media/image96.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3B3BA-EE74-43DC-80BE-758F74FED73A}"/>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3AEFF8C2-C759-49F8-BF71-061283F56310}"/>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5C3C8F7-5572-4E12-8D98-9FC03BD20580}"/>
              </a:ext>
            </a:extLst>
          </p:cNvPr>
          <p:cNvSpPr>
            <a:spLocks noGrp="1"/>
          </p:cNvSpPr>
          <p:nvPr>
            <p:ph type="dt" sz="half" idx="10"/>
          </p:nvPr>
        </p:nvSpPr>
        <p:spPr/>
        <p:txBody>
          <a:bodyPr/>
          <a:lstStyle/>
          <a:p>
            <a:endParaRPr lang="en-US" altLang="zh-CN"/>
          </a:p>
        </p:txBody>
      </p:sp>
      <p:sp>
        <p:nvSpPr>
          <p:cNvPr id="5" name="页脚占位符 4">
            <a:extLst>
              <a:ext uri="{FF2B5EF4-FFF2-40B4-BE49-F238E27FC236}">
                <a16:creationId xmlns:a16="http://schemas.microsoft.com/office/drawing/2014/main" id="{03A7D46A-EFBF-49DE-8643-4E4D56FA9218}"/>
              </a:ext>
            </a:extLst>
          </p:cNvPr>
          <p:cNvSpPr>
            <a:spLocks noGrp="1"/>
          </p:cNvSpPr>
          <p:nvPr>
            <p:ph type="ftr" sz="quarter" idx="11"/>
          </p:nvPr>
        </p:nvSpPr>
        <p:spPr/>
        <p:txBody>
          <a:bodyPr/>
          <a:lstStyle/>
          <a:p>
            <a:endParaRPr lang="en-US" altLang="zh-CN"/>
          </a:p>
        </p:txBody>
      </p:sp>
      <p:sp>
        <p:nvSpPr>
          <p:cNvPr id="6" name="灯片编号占位符 5">
            <a:extLst>
              <a:ext uri="{FF2B5EF4-FFF2-40B4-BE49-F238E27FC236}">
                <a16:creationId xmlns:a16="http://schemas.microsoft.com/office/drawing/2014/main" id="{B136665E-D5D6-4818-A70E-B7614269266F}"/>
              </a:ext>
            </a:extLst>
          </p:cNvPr>
          <p:cNvSpPr>
            <a:spLocks noGrp="1"/>
          </p:cNvSpPr>
          <p:nvPr>
            <p:ph type="sldNum" sz="quarter" idx="12"/>
          </p:nvPr>
        </p:nvSpPr>
        <p:spPr/>
        <p:txBody>
          <a:bodyPr/>
          <a:lstStyle/>
          <a:p>
            <a:fld id="{B4586A0F-5DBC-4803-B952-F3124BC4417A}" type="slidenum">
              <a:rPr lang="en-US" altLang="zh-CN" smtClean="0"/>
              <a:pPr/>
              <a:t>‹#›</a:t>
            </a:fld>
            <a:endParaRPr lang="en-US" altLang="zh-CN"/>
          </a:p>
        </p:txBody>
      </p:sp>
    </p:spTree>
    <p:extLst>
      <p:ext uri="{BB962C8B-B14F-4D97-AF65-F5344CB8AC3E}">
        <p14:creationId xmlns:p14="http://schemas.microsoft.com/office/powerpoint/2010/main" val="3360195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08041-769F-4F19-827F-0EE3536319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D651E63-4CEF-49E7-83FF-EAD53F9300B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A4DF9AB-D3CD-4CED-A68E-9C1D37ECE986}"/>
              </a:ext>
            </a:extLst>
          </p:cNvPr>
          <p:cNvSpPr>
            <a:spLocks noGrp="1"/>
          </p:cNvSpPr>
          <p:nvPr>
            <p:ph type="dt" sz="half" idx="10"/>
          </p:nvPr>
        </p:nvSpPr>
        <p:spPr/>
        <p:txBody>
          <a:bodyPr/>
          <a:lstStyle/>
          <a:p>
            <a:endParaRPr lang="en-US" altLang="zh-CN"/>
          </a:p>
        </p:txBody>
      </p:sp>
      <p:sp>
        <p:nvSpPr>
          <p:cNvPr id="5" name="页脚占位符 4">
            <a:extLst>
              <a:ext uri="{FF2B5EF4-FFF2-40B4-BE49-F238E27FC236}">
                <a16:creationId xmlns:a16="http://schemas.microsoft.com/office/drawing/2014/main" id="{18816337-7001-4B30-BC5D-675FBAB308FC}"/>
              </a:ext>
            </a:extLst>
          </p:cNvPr>
          <p:cNvSpPr>
            <a:spLocks noGrp="1"/>
          </p:cNvSpPr>
          <p:nvPr>
            <p:ph type="ftr" sz="quarter" idx="11"/>
          </p:nvPr>
        </p:nvSpPr>
        <p:spPr/>
        <p:txBody>
          <a:bodyPr/>
          <a:lstStyle/>
          <a:p>
            <a:endParaRPr lang="en-US" altLang="zh-CN"/>
          </a:p>
        </p:txBody>
      </p:sp>
      <p:sp>
        <p:nvSpPr>
          <p:cNvPr id="6" name="灯片编号占位符 5">
            <a:extLst>
              <a:ext uri="{FF2B5EF4-FFF2-40B4-BE49-F238E27FC236}">
                <a16:creationId xmlns:a16="http://schemas.microsoft.com/office/drawing/2014/main" id="{617F2AA4-28EC-4973-853F-FF68C2B26972}"/>
              </a:ext>
            </a:extLst>
          </p:cNvPr>
          <p:cNvSpPr>
            <a:spLocks noGrp="1"/>
          </p:cNvSpPr>
          <p:nvPr>
            <p:ph type="sldNum" sz="quarter" idx="12"/>
          </p:nvPr>
        </p:nvSpPr>
        <p:spPr/>
        <p:txBody>
          <a:bodyPr/>
          <a:lstStyle/>
          <a:p>
            <a:fld id="{64A417A4-962C-4B1E-B912-471BAEFD36B9}" type="slidenum">
              <a:rPr lang="en-US" altLang="zh-CN" smtClean="0"/>
              <a:pPr/>
              <a:t>‹#›</a:t>
            </a:fld>
            <a:endParaRPr lang="en-US" altLang="zh-CN"/>
          </a:p>
        </p:txBody>
      </p:sp>
    </p:spTree>
    <p:extLst>
      <p:ext uri="{BB962C8B-B14F-4D97-AF65-F5344CB8AC3E}">
        <p14:creationId xmlns:p14="http://schemas.microsoft.com/office/powerpoint/2010/main" val="3709490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3ECB0C-F9E9-4600-8579-D07D47FB70C3}"/>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4D8CBE-73C6-4A0F-A060-932FB5E37234}"/>
              </a:ext>
            </a:extLst>
          </p:cNvPr>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E3E1A8-DDA6-4B99-BB16-6C4ADAF712E0}"/>
              </a:ext>
            </a:extLst>
          </p:cNvPr>
          <p:cNvSpPr>
            <a:spLocks noGrp="1"/>
          </p:cNvSpPr>
          <p:nvPr>
            <p:ph type="dt" sz="half" idx="10"/>
          </p:nvPr>
        </p:nvSpPr>
        <p:spPr/>
        <p:txBody>
          <a:bodyPr/>
          <a:lstStyle/>
          <a:p>
            <a:endParaRPr lang="en-US" altLang="zh-CN"/>
          </a:p>
        </p:txBody>
      </p:sp>
      <p:sp>
        <p:nvSpPr>
          <p:cNvPr id="5" name="页脚占位符 4">
            <a:extLst>
              <a:ext uri="{FF2B5EF4-FFF2-40B4-BE49-F238E27FC236}">
                <a16:creationId xmlns:a16="http://schemas.microsoft.com/office/drawing/2014/main" id="{4EE4DFDA-EA63-4767-A97D-9C71EF4EF45A}"/>
              </a:ext>
            </a:extLst>
          </p:cNvPr>
          <p:cNvSpPr>
            <a:spLocks noGrp="1"/>
          </p:cNvSpPr>
          <p:nvPr>
            <p:ph type="ftr" sz="quarter" idx="11"/>
          </p:nvPr>
        </p:nvSpPr>
        <p:spPr/>
        <p:txBody>
          <a:bodyPr/>
          <a:lstStyle/>
          <a:p>
            <a:endParaRPr lang="en-US" altLang="zh-CN"/>
          </a:p>
        </p:txBody>
      </p:sp>
      <p:sp>
        <p:nvSpPr>
          <p:cNvPr id="6" name="灯片编号占位符 5">
            <a:extLst>
              <a:ext uri="{FF2B5EF4-FFF2-40B4-BE49-F238E27FC236}">
                <a16:creationId xmlns:a16="http://schemas.microsoft.com/office/drawing/2014/main" id="{BF35F51F-7B1D-44E9-A33A-68E2C5AC6CDA}"/>
              </a:ext>
            </a:extLst>
          </p:cNvPr>
          <p:cNvSpPr>
            <a:spLocks noGrp="1"/>
          </p:cNvSpPr>
          <p:nvPr>
            <p:ph type="sldNum" sz="quarter" idx="12"/>
          </p:nvPr>
        </p:nvSpPr>
        <p:spPr/>
        <p:txBody>
          <a:bodyPr/>
          <a:lstStyle/>
          <a:p>
            <a:fld id="{4ABDF456-91DB-4B0D-AC3F-F9A112861946}" type="slidenum">
              <a:rPr lang="en-US" altLang="zh-CN" smtClean="0"/>
              <a:pPr/>
              <a:t>‹#›</a:t>
            </a:fld>
            <a:endParaRPr lang="en-US" altLang="zh-CN"/>
          </a:p>
        </p:txBody>
      </p:sp>
    </p:spTree>
    <p:extLst>
      <p:ext uri="{BB962C8B-B14F-4D97-AF65-F5344CB8AC3E}">
        <p14:creationId xmlns:p14="http://schemas.microsoft.com/office/powerpoint/2010/main" val="3892511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9F516-2841-4EB4-A5B6-B36E127756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CE06FF-BA95-45A4-BDE9-5E1CD9A8219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9AAC4A-A880-4699-86A0-F27B05D5C749}"/>
              </a:ext>
            </a:extLst>
          </p:cNvPr>
          <p:cNvSpPr>
            <a:spLocks noGrp="1"/>
          </p:cNvSpPr>
          <p:nvPr>
            <p:ph type="dt" sz="half" idx="10"/>
          </p:nvPr>
        </p:nvSpPr>
        <p:spPr/>
        <p:txBody>
          <a:bodyPr/>
          <a:lstStyle/>
          <a:p>
            <a:endParaRPr lang="en-US" altLang="zh-CN"/>
          </a:p>
        </p:txBody>
      </p:sp>
      <p:sp>
        <p:nvSpPr>
          <p:cNvPr id="5" name="页脚占位符 4">
            <a:extLst>
              <a:ext uri="{FF2B5EF4-FFF2-40B4-BE49-F238E27FC236}">
                <a16:creationId xmlns:a16="http://schemas.microsoft.com/office/drawing/2014/main" id="{4199917F-0A35-48FE-8C54-992F2CBC54A3}"/>
              </a:ext>
            </a:extLst>
          </p:cNvPr>
          <p:cNvSpPr>
            <a:spLocks noGrp="1"/>
          </p:cNvSpPr>
          <p:nvPr>
            <p:ph type="ftr" sz="quarter" idx="11"/>
          </p:nvPr>
        </p:nvSpPr>
        <p:spPr/>
        <p:txBody>
          <a:bodyPr/>
          <a:lstStyle/>
          <a:p>
            <a:endParaRPr lang="en-US" altLang="zh-CN"/>
          </a:p>
        </p:txBody>
      </p:sp>
      <p:sp>
        <p:nvSpPr>
          <p:cNvPr id="6" name="灯片编号占位符 5">
            <a:extLst>
              <a:ext uri="{FF2B5EF4-FFF2-40B4-BE49-F238E27FC236}">
                <a16:creationId xmlns:a16="http://schemas.microsoft.com/office/drawing/2014/main" id="{C6142086-9D52-4F6A-8E36-19F9E9307871}"/>
              </a:ext>
            </a:extLst>
          </p:cNvPr>
          <p:cNvSpPr>
            <a:spLocks noGrp="1"/>
          </p:cNvSpPr>
          <p:nvPr>
            <p:ph type="sldNum" sz="quarter" idx="12"/>
          </p:nvPr>
        </p:nvSpPr>
        <p:spPr/>
        <p:txBody>
          <a:bodyPr/>
          <a:lstStyle/>
          <a:p>
            <a:fld id="{47D104E2-1655-4DE1-B817-36EF4FE2F4B1}" type="slidenum">
              <a:rPr lang="en-US" altLang="zh-CN" smtClean="0"/>
              <a:pPr/>
              <a:t>‹#›</a:t>
            </a:fld>
            <a:endParaRPr lang="en-US" altLang="zh-CN"/>
          </a:p>
        </p:txBody>
      </p:sp>
    </p:spTree>
    <p:extLst>
      <p:ext uri="{BB962C8B-B14F-4D97-AF65-F5344CB8AC3E}">
        <p14:creationId xmlns:p14="http://schemas.microsoft.com/office/powerpoint/2010/main" val="1309547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FEF42E-7854-4E7E-9458-C075913944C3}"/>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34794A0A-AFD8-4755-AC37-5F11DF796F8B}"/>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CEDE70A-D906-43A1-9F80-3EBE39810FE4}"/>
              </a:ext>
            </a:extLst>
          </p:cNvPr>
          <p:cNvSpPr>
            <a:spLocks noGrp="1"/>
          </p:cNvSpPr>
          <p:nvPr>
            <p:ph type="dt" sz="half" idx="10"/>
          </p:nvPr>
        </p:nvSpPr>
        <p:spPr/>
        <p:txBody>
          <a:bodyPr/>
          <a:lstStyle/>
          <a:p>
            <a:endParaRPr lang="en-US" altLang="zh-CN"/>
          </a:p>
        </p:txBody>
      </p:sp>
      <p:sp>
        <p:nvSpPr>
          <p:cNvPr id="5" name="页脚占位符 4">
            <a:extLst>
              <a:ext uri="{FF2B5EF4-FFF2-40B4-BE49-F238E27FC236}">
                <a16:creationId xmlns:a16="http://schemas.microsoft.com/office/drawing/2014/main" id="{FEE5BCA2-DB1A-4AD3-A55C-D747D4FBA160}"/>
              </a:ext>
            </a:extLst>
          </p:cNvPr>
          <p:cNvSpPr>
            <a:spLocks noGrp="1"/>
          </p:cNvSpPr>
          <p:nvPr>
            <p:ph type="ftr" sz="quarter" idx="11"/>
          </p:nvPr>
        </p:nvSpPr>
        <p:spPr/>
        <p:txBody>
          <a:bodyPr/>
          <a:lstStyle/>
          <a:p>
            <a:endParaRPr lang="en-US" altLang="zh-CN"/>
          </a:p>
        </p:txBody>
      </p:sp>
      <p:sp>
        <p:nvSpPr>
          <p:cNvPr id="6" name="灯片编号占位符 5">
            <a:extLst>
              <a:ext uri="{FF2B5EF4-FFF2-40B4-BE49-F238E27FC236}">
                <a16:creationId xmlns:a16="http://schemas.microsoft.com/office/drawing/2014/main" id="{A72529F5-8687-4632-AD6B-B69A9CB158BB}"/>
              </a:ext>
            </a:extLst>
          </p:cNvPr>
          <p:cNvSpPr>
            <a:spLocks noGrp="1"/>
          </p:cNvSpPr>
          <p:nvPr>
            <p:ph type="sldNum" sz="quarter" idx="12"/>
          </p:nvPr>
        </p:nvSpPr>
        <p:spPr/>
        <p:txBody>
          <a:bodyPr/>
          <a:lstStyle/>
          <a:p>
            <a:fld id="{546A2C71-07F0-40AD-A73A-A3DBB524D745}" type="slidenum">
              <a:rPr lang="en-US" altLang="zh-CN" smtClean="0"/>
              <a:pPr/>
              <a:t>‹#›</a:t>
            </a:fld>
            <a:endParaRPr lang="en-US" altLang="zh-CN"/>
          </a:p>
        </p:txBody>
      </p:sp>
    </p:spTree>
    <p:extLst>
      <p:ext uri="{BB962C8B-B14F-4D97-AF65-F5344CB8AC3E}">
        <p14:creationId xmlns:p14="http://schemas.microsoft.com/office/powerpoint/2010/main" val="2271108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F2B48-DA5F-4A24-BD28-57D9C112AD7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9AED1C9-88BF-4E47-A1E3-CB2F15385211}"/>
              </a:ext>
            </a:extLst>
          </p:cNvPr>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FBE5D86-7BBC-48E4-91A2-B7925E94D1F6}"/>
              </a:ext>
            </a:extLst>
          </p:cNvPr>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3F89E7-EAF8-4B13-8961-015E390C09A6}"/>
              </a:ext>
            </a:extLst>
          </p:cNvPr>
          <p:cNvSpPr>
            <a:spLocks noGrp="1"/>
          </p:cNvSpPr>
          <p:nvPr>
            <p:ph type="dt" sz="half" idx="10"/>
          </p:nvPr>
        </p:nvSpPr>
        <p:spPr/>
        <p:txBody>
          <a:bodyPr/>
          <a:lstStyle/>
          <a:p>
            <a:endParaRPr lang="en-US" altLang="zh-CN"/>
          </a:p>
        </p:txBody>
      </p:sp>
      <p:sp>
        <p:nvSpPr>
          <p:cNvPr id="6" name="页脚占位符 5">
            <a:extLst>
              <a:ext uri="{FF2B5EF4-FFF2-40B4-BE49-F238E27FC236}">
                <a16:creationId xmlns:a16="http://schemas.microsoft.com/office/drawing/2014/main" id="{5D24D877-4873-42F1-9C02-9DC8C7481D53}"/>
              </a:ext>
            </a:extLst>
          </p:cNvPr>
          <p:cNvSpPr>
            <a:spLocks noGrp="1"/>
          </p:cNvSpPr>
          <p:nvPr>
            <p:ph type="ftr" sz="quarter" idx="11"/>
          </p:nvPr>
        </p:nvSpPr>
        <p:spPr/>
        <p:txBody>
          <a:bodyPr/>
          <a:lstStyle/>
          <a:p>
            <a:endParaRPr lang="en-US" altLang="zh-CN"/>
          </a:p>
        </p:txBody>
      </p:sp>
      <p:sp>
        <p:nvSpPr>
          <p:cNvPr id="7" name="灯片编号占位符 6">
            <a:extLst>
              <a:ext uri="{FF2B5EF4-FFF2-40B4-BE49-F238E27FC236}">
                <a16:creationId xmlns:a16="http://schemas.microsoft.com/office/drawing/2014/main" id="{3C98B218-5564-4E88-8C5D-C69786377213}"/>
              </a:ext>
            </a:extLst>
          </p:cNvPr>
          <p:cNvSpPr>
            <a:spLocks noGrp="1"/>
          </p:cNvSpPr>
          <p:nvPr>
            <p:ph type="sldNum" sz="quarter" idx="12"/>
          </p:nvPr>
        </p:nvSpPr>
        <p:spPr/>
        <p:txBody>
          <a:bodyPr/>
          <a:lstStyle/>
          <a:p>
            <a:fld id="{E375F6D9-965C-452E-A81C-1EE6BB92F3C2}" type="slidenum">
              <a:rPr lang="en-US" altLang="zh-CN" smtClean="0"/>
              <a:pPr/>
              <a:t>‹#›</a:t>
            </a:fld>
            <a:endParaRPr lang="en-US" altLang="zh-CN"/>
          </a:p>
        </p:txBody>
      </p:sp>
    </p:spTree>
    <p:extLst>
      <p:ext uri="{BB962C8B-B14F-4D97-AF65-F5344CB8AC3E}">
        <p14:creationId xmlns:p14="http://schemas.microsoft.com/office/powerpoint/2010/main" val="3490684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9B04C3-3B7D-4E00-A42B-43D93921B105}"/>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9CFAAD6-F7DC-4465-88BE-ECEBB430197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4B73C7B0-C30B-4C5B-A498-DF84A9F76515}"/>
              </a:ext>
            </a:extLst>
          </p:cNvPr>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125F2C6-E391-4782-8DE5-BF5D5FAC607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7C58FAA8-9F4B-492D-815E-00BA033C826C}"/>
              </a:ext>
            </a:extLst>
          </p:cNvPr>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F81B030-9841-41A7-86BF-4DBF86A8CE28}"/>
              </a:ext>
            </a:extLst>
          </p:cNvPr>
          <p:cNvSpPr>
            <a:spLocks noGrp="1"/>
          </p:cNvSpPr>
          <p:nvPr>
            <p:ph type="dt" sz="half" idx="10"/>
          </p:nvPr>
        </p:nvSpPr>
        <p:spPr/>
        <p:txBody>
          <a:bodyPr/>
          <a:lstStyle/>
          <a:p>
            <a:endParaRPr lang="en-US" altLang="zh-CN"/>
          </a:p>
        </p:txBody>
      </p:sp>
      <p:sp>
        <p:nvSpPr>
          <p:cNvPr id="8" name="页脚占位符 7">
            <a:extLst>
              <a:ext uri="{FF2B5EF4-FFF2-40B4-BE49-F238E27FC236}">
                <a16:creationId xmlns:a16="http://schemas.microsoft.com/office/drawing/2014/main" id="{A87B3DF5-63D4-44BA-9D45-154DA3A786A3}"/>
              </a:ext>
            </a:extLst>
          </p:cNvPr>
          <p:cNvSpPr>
            <a:spLocks noGrp="1"/>
          </p:cNvSpPr>
          <p:nvPr>
            <p:ph type="ftr" sz="quarter" idx="11"/>
          </p:nvPr>
        </p:nvSpPr>
        <p:spPr/>
        <p:txBody>
          <a:bodyPr/>
          <a:lstStyle/>
          <a:p>
            <a:endParaRPr lang="en-US" altLang="zh-CN"/>
          </a:p>
        </p:txBody>
      </p:sp>
      <p:sp>
        <p:nvSpPr>
          <p:cNvPr id="9" name="灯片编号占位符 8">
            <a:extLst>
              <a:ext uri="{FF2B5EF4-FFF2-40B4-BE49-F238E27FC236}">
                <a16:creationId xmlns:a16="http://schemas.microsoft.com/office/drawing/2014/main" id="{154C8D9A-7C4E-4BB8-B63F-CB9D839EA5C4}"/>
              </a:ext>
            </a:extLst>
          </p:cNvPr>
          <p:cNvSpPr>
            <a:spLocks noGrp="1"/>
          </p:cNvSpPr>
          <p:nvPr>
            <p:ph type="sldNum" sz="quarter" idx="12"/>
          </p:nvPr>
        </p:nvSpPr>
        <p:spPr/>
        <p:txBody>
          <a:bodyPr/>
          <a:lstStyle/>
          <a:p>
            <a:fld id="{87DD0C5D-989A-4138-86B5-D8D0CB776CB8}" type="slidenum">
              <a:rPr lang="en-US" altLang="zh-CN" smtClean="0"/>
              <a:pPr/>
              <a:t>‹#›</a:t>
            </a:fld>
            <a:endParaRPr lang="en-US" altLang="zh-CN"/>
          </a:p>
        </p:txBody>
      </p:sp>
    </p:spTree>
    <p:extLst>
      <p:ext uri="{BB962C8B-B14F-4D97-AF65-F5344CB8AC3E}">
        <p14:creationId xmlns:p14="http://schemas.microsoft.com/office/powerpoint/2010/main" val="194147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F64650-9DD6-48A6-89DD-12D132CE88E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A2890DA-BE38-41A9-9D31-AB7CA2A65F39}"/>
              </a:ext>
            </a:extLst>
          </p:cNvPr>
          <p:cNvSpPr>
            <a:spLocks noGrp="1"/>
          </p:cNvSpPr>
          <p:nvPr>
            <p:ph type="dt" sz="half" idx="10"/>
          </p:nvPr>
        </p:nvSpPr>
        <p:spPr/>
        <p:txBody>
          <a:bodyPr/>
          <a:lstStyle/>
          <a:p>
            <a:endParaRPr lang="en-US" altLang="zh-CN"/>
          </a:p>
        </p:txBody>
      </p:sp>
      <p:sp>
        <p:nvSpPr>
          <p:cNvPr id="4" name="页脚占位符 3">
            <a:extLst>
              <a:ext uri="{FF2B5EF4-FFF2-40B4-BE49-F238E27FC236}">
                <a16:creationId xmlns:a16="http://schemas.microsoft.com/office/drawing/2014/main" id="{DD3BEC52-A426-40ED-84F7-B886F775C1B0}"/>
              </a:ext>
            </a:extLst>
          </p:cNvPr>
          <p:cNvSpPr>
            <a:spLocks noGrp="1"/>
          </p:cNvSpPr>
          <p:nvPr>
            <p:ph type="ftr" sz="quarter" idx="11"/>
          </p:nvPr>
        </p:nvSpPr>
        <p:spPr/>
        <p:txBody>
          <a:bodyPr/>
          <a:lstStyle/>
          <a:p>
            <a:endParaRPr lang="en-US" altLang="zh-CN"/>
          </a:p>
        </p:txBody>
      </p:sp>
      <p:sp>
        <p:nvSpPr>
          <p:cNvPr id="5" name="灯片编号占位符 4">
            <a:extLst>
              <a:ext uri="{FF2B5EF4-FFF2-40B4-BE49-F238E27FC236}">
                <a16:creationId xmlns:a16="http://schemas.microsoft.com/office/drawing/2014/main" id="{CBC6C9CA-F51B-4E17-BA72-E2B234FAA021}"/>
              </a:ext>
            </a:extLst>
          </p:cNvPr>
          <p:cNvSpPr>
            <a:spLocks noGrp="1"/>
          </p:cNvSpPr>
          <p:nvPr>
            <p:ph type="sldNum" sz="quarter" idx="12"/>
          </p:nvPr>
        </p:nvSpPr>
        <p:spPr/>
        <p:txBody>
          <a:bodyPr/>
          <a:lstStyle/>
          <a:p>
            <a:fld id="{6B4F2BFB-165C-4F45-871F-8DB8850A87DC}" type="slidenum">
              <a:rPr lang="en-US" altLang="zh-CN" smtClean="0"/>
              <a:pPr/>
              <a:t>‹#›</a:t>
            </a:fld>
            <a:endParaRPr lang="en-US" altLang="zh-CN"/>
          </a:p>
        </p:txBody>
      </p:sp>
    </p:spTree>
    <p:extLst>
      <p:ext uri="{BB962C8B-B14F-4D97-AF65-F5344CB8AC3E}">
        <p14:creationId xmlns:p14="http://schemas.microsoft.com/office/powerpoint/2010/main" val="247071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DB287B-4E02-4614-80B4-EC1C98FA4B0C}"/>
              </a:ext>
            </a:extLst>
          </p:cNvPr>
          <p:cNvSpPr>
            <a:spLocks noGrp="1"/>
          </p:cNvSpPr>
          <p:nvPr>
            <p:ph type="dt" sz="half" idx="10"/>
          </p:nvPr>
        </p:nvSpPr>
        <p:spPr/>
        <p:txBody>
          <a:bodyPr/>
          <a:lstStyle/>
          <a:p>
            <a:endParaRPr lang="en-US" altLang="zh-CN"/>
          </a:p>
        </p:txBody>
      </p:sp>
      <p:sp>
        <p:nvSpPr>
          <p:cNvPr id="3" name="页脚占位符 2">
            <a:extLst>
              <a:ext uri="{FF2B5EF4-FFF2-40B4-BE49-F238E27FC236}">
                <a16:creationId xmlns:a16="http://schemas.microsoft.com/office/drawing/2014/main" id="{88E68C77-8DCD-4E29-8CBE-B45E43274D3F}"/>
              </a:ext>
            </a:extLst>
          </p:cNvPr>
          <p:cNvSpPr>
            <a:spLocks noGrp="1"/>
          </p:cNvSpPr>
          <p:nvPr>
            <p:ph type="ftr" sz="quarter" idx="11"/>
          </p:nvPr>
        </p:nvSpPr>
        <p:spPr/>
        <p:txBody>
          <a:bodyPr/>
          <a:lstStyle/>
          <a:p>
            <a:endParaRPr lang="en-US" altLang="zh-CN"/>
          </a:p>
        </p:txBody>
      </p:sp>
      <p:sp>
        <p:nvSpPr>
          <p:cNvPr id="4" name="灯片编号占位符 3">
            <a:extLst>
              <a:ext uri="{FF2B5EF4-FFF2-40B4-BE49-F238E27FC236}">
                <a16:creationId xmlns:a16="http://schemas.microsoft.com/office/drawing/2014/main" id="{7D693723-F9F5-4D3C-A785-FE72B900E2F5}"/>
              </a:ext>
            </a:extLst>
          </p:cNvPr>
          <p:cNvSpPr>
            <a:spLocks noGrp="1"/>
          </p:cNvSpPr>
          <p:nvPr>
            <p:ph type="sldNum" sz="quarter" idx="12"/>
          </p:nvPr>
        </p:nvSpPr>
        <p:spPr/>
        <p:txBody>
          <a:bodyPr/>
          <a:lstStyle/>
          <a:p>
            <a:fld id="{06F523D7-517A-4E0C-913A-CE8B8520896E}" type="slidenum">
              <a:rPr lang="en-US" altLang="zh-CN" smtClean="0"/>
              <a:pPr/>
              <a:t>‹#›</a:t>
            </a:fld>
            <a:endParaRPr lang="en-US" altLang="zh-CN"/>
          </a:p>
        </p:txBody>
      </p:sp>
    </p:spTree>
    <p:extLst>
      <p:ext uri="{BB962C8B-B14F-4D97-AF65-F5344CB8AC3E}">
        <p14:creationId xmlns:p14="http://schemas.microsoft.com/office/powerpoint/2010/main" val="346129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6CFDA0-1217-4D17-B2A6-4885C0825F60}"/>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7C5F7813-C035-4F28-925D-AEE0067ABD45}"/>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220B391-AB90-4073-A496-DAFB6DA18C7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8383F78B-F01A-4DCF-A54D-1BCE17BC4716}"/>
              </a:ext>
            </a:extLst>
          </p:cNvPr>
          <p:cNvSpPr>
            <a:spLocks noGrp="1"/>
          </p:cNvSpPr>
          <p:nvPr>
            <p:ph type="dt" sz="half" idx="10"/>
          </p:nvPr>
        </p:nvSpPr>
        <p:spPr/>
        <p:txBody>
          <a:bodyPr/>
          <a:lstStyle/>
          <a:p>
            <a:endParaRPr lang="en-US" altLang="zh-CN"/>
          </a:p>
        </p:txBody>
      </p:sp>
      <p:sp>
        <p:nvSpPr>
          <p:cNvPr id="6" name="页脚占位符 5">
            <a:extLst>
              <a:ext uri="{FF2B5EF4-FFF2-40B4-BE49-F238E27FC236}">
                <a16:creationId xmlns:a16="http://schemas.microsoft.com/office/drawing/2014/main" id="{76B2E74C-3A48-4539-9106-E6D90473FA2B}"/>
              </a:ext>
            </a:extLst>
          </p:cNvPr>
          <p:cNvSpPr>
            <a:spLocks noGrp="1"/>
          </p:cNvSpPr>
          <p:nvPr>
            <p:ph type="ftr" sz="quarter" idx="11"/>
          </p:nvPr>
        </p:nvSpPr>
        <p:spPr/>
        <p:txBody>
          <a:bodyPr/>
          <a:lstStyle/>
          <a:p>
            <a:endParaRPr lang="en-US" altLang="zh-CN"/>
          </a:p>
        </p:txBody>
      </p:sp>
      <p:sp>
        <p:nvSpPr>
          <p:cNvPr id="7" name="灯片编号占位符 6">
            <a:extLst>
              <a:ext uri="{FF2B5EF4-FFF2-40B4-BE49-F238E27FC236}">
                <a16:creationId xmlns:a16="http://schemas.microsoft.com/office/drawing/2014/main" id="{5B9B65EB-03B2-4345-93BC-2536E7DF771C}"/>
              </a:ext>
            </a:extLst>
          </p:cNvPr>
          <p:cNvSpPr>
            <a:spLocks noGrp="1"/>
          </p:cNvSpPr>
          <p:nvPr>
            <p:ph type="sldNum" sz="quarter" idx="12"/>
          </p:nvPr>
        </p:nvSpPr>
        <p:spPr/>
        <p:txBody>
          <a:bodyPr/>
          <a:lstStyle/>
          <a:p>
            <a:fld id="{339B5223-4245-4A99-908D-0A22E5FD9262}" type="slidenum">
              <a:rPr lang="en-US" altLang="zh-CN" smtClean="0"/>
              <a:pPr/>
              <a:t>‹#›</a:t>
            </a:fld>
            <a:endParaRPr lang="en-US" altLang="zh-CN"/>
          </a:p>
        </p:txBody>
      </p:sp>
    </p:spTree>
    <p:extLst>
      <p:ext uri="{BB962C8B-B14F-4D97-AF65-F5344CB8AC3E}">
        <p14:creationId xmlns:p14="http://schemas.microsoft.com/office/powerpoint/2010/main" val="3835044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7E0F4-0A29-4759-A09A-D5D25F8147E0}"/>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2C24AA91-69B9-4A36-BB06-90D0B4BC6F9E}"/>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50344954-5120-42CB-A22D-059E3992C48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078D01B7-AF4F-4C43-A30A-641E5E3FB099}"/>
              </a:ext>
            </a:extLst>
          </p:cNvPr>
          <p:cNvSpPr>
            <a:spLocks noGrp="1"/>
          </p:cNvSpPr>
          <p:nvPr>
            <p:ph type="dt" sz="half" idx="10"/>
          </p:nvPr>
        </p:nvSpPr>
        <p:spPr/>
        <p:txBody>
          <a:bodyPr/>
          <a:lstStyle/>
          <a:p>
            <a:endParaRPr lang="en-US" altLang="zh-CN"/>
          </a:p>
        </p:txBody>
      </p:sp>
      <p:sp>
        <p:nvSpPr>
          <p:cNvPr id="6" name="页脚占位符 5">
            <a:extLst>
              <a:ext uri="{FF2B5EF4-FFF2-40B4-BE49-F238E27FC236}">
                <a16:creationId xmlns:a16="http://schemas.microsoft.com/office/drawing/2014/main" id="{FB21DA2D-5EC9-474A-82F8-BABFAD14F5DB}"/>
              </a:ext>
            </a:extLst>
          </p:cNvPr>
          <p:cNvSpPr>
            <a:spLocks noGrp="1"/>
          </p:cNvSpPr>
          <p:nvPr>
            <p:ph type="ftr" sz="quarter" idx="11"/>
          </p:nvPr>
        </p:nvSpPr>
        <p:spPr/>
        <p:txBody>
          <a:bodyPr/>
          <a:lstStyle/>
          <a:p>
            <a:endParaRPr lang="en-US" altLang="zh-CN"/>
          </a:p>
        </p:txBody>
      </p:sp>
      <p:sp>
        <p:nvSpPr>
          <p:cNvPr id="7" name="灯片编号占位符 6">
            <a:extLst>
              <a:ext uri="{FF2B5EF4-FFF2-40B4-BE49-F238E27FC236}">
                <a16:creationId xmlns:a16="http://schemas.microsoft.com/office/drawing/2014/main" id="{47FF55B3-4A71-4320-B714-2DCD47CB1F22}"/>
              </a:ext>
            </a:extLst>
          </p:cNvPr>
          <p:cNvSpPr>
            <a:spLocks noGrp="1"/>
          </p:cNvSpPr>
          <p:nvPr>
            <p:ph type="sldNum" sz="quarter" idx="12"/>
          </p:nvPr>
        </p:nvSpPr>
        <p:spPr/>
        <p:txBody>
          <a:bodyPr/>
          <a:lstStyle/>
          <a:p>
            <a:fld id="{39C0E7E5-6C9A-4EC5-8820-B9FC24649BE0}" type="slidenum">
              <a:rPr lang="en-US" altLang="zh-CN" smtClean="0"/>
              <a:pPr/>
              <a:t>‹#›</a:t>
            </a:fld>
            <a:endParaRPr lang="en-US" altLang="zh-CN"/>
          </a:p>
        </p:txBody>
      </p:sp>
    </p:spTree>
    <p:extLst>
      <p:ext uri="{BB962C8B-B14F-4D97-AF65-F5344CB8AC3E}">
        <p14:creationId xmlns:p14="http://schemas.microsoft.com/office/powerpoint/2010/main" val="492784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3A95C04-BAEC-4FD9-9473-C0A838459AD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C77FA71-CC37-4C65-AE9B-562398EF636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FDB87C4-72BF-4043-AC00-D1A89C4C81A4}"/>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ltLang="zh-CN"/>
          </a:p>
        </p:txBody>
      </p:sp>
      <p:sp>
        <p:nvSpPr>
          <p:cNvPr id="5" name="页脚占位符 4">
            <a:extLst>
              <a:ext uri="{FF2B5EF4-FFF2-40B4-BE49-F238E27FC236}">
                <a16:creationId xmlns:a16="http://schemas.microsoft.com/office/drawing/2014/main" id="{DF89C6B2-11D1-4959-BF76-57DA3819F5F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ltLang="zh-CN"/>
          </a:p>
        </p:txBody>
      </p:sp>
      <p:sp>
        <p:nvSpPr>
          <p:cNvPr id="6" name="灯片编号占位符 5">
            <a:extLst>
              <a:ext uri="{FF2B5EF4-FFF2-40B4-BE49-F238E27FC236}">
                <a16:creationId xmlns:a16="http://schemas.microsoft.com/office/drawing/2014/main" id="{8462CDFE-D526-49BE-A86D-E782A6FB8AF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9A6EF3-BA41-4D75-9598-FA985B606719}" type="slidenum">
              <a:rPr lang="en-US" altLang="zh-CN" smtClean="0"/>
              <a:pPr/>
              <a:t>‹#›</a:t>
            </a:fld>
            <a:endParaRPr lang="en-US" altLang="zh-CN"/>
          </a:p>
        </p:txBody>
      </p:sp>
    </p:spTree>
    <p:extLst>
      <p:ext uri="{BB962C8B-B14F-4D97-AF65-F5344CB8AC3E}">
        <p14:creationId xmlns:p14="http://schemas.microsoft.com/office/powerpoint/2010/main" val="215545503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tiff"/><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21.png"/><Relationship Id="rId7" Type="http://schemas.openxmlformats.org/officeDocument/2006/relationships/image" Target="../media/image18.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20.wmf"/><Relationship Id="rId5" Type="http://schemas.openxmlformats.org/officeDocument/2006/relationships/image" Target="../media/image17.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9.wmf"/></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3.emf"/></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21.png"/><Relationship Id="rId7" Type="http://schemas.openxmlformats.org/officeDocument/2006/relationships/image" Target="../media/image18.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1.bin"/><Relationship Id="rId11" Type="http://schemas.openxmlformats.org/officeDocument/2006/relationships/image" Target="../media/image20.wmf"/><Relationship Id="rId5" Type="http://schemas.openxmlformats.org/officeDocument/2006/relationships/image" Target="../media/image17.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19.wmf"/></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4.png"/><Relationship Id="rId5" Type="http://schemas.openxmlformats.org/officeDocument/2006/relationships/image" Target="../media/image25.wmf"/><Relationship Id="rId4" Type="http://schemas.openxmlformats.org/officeDocument/2006/relationships/oleObject" Target="../embeddings/oleObject14.bin"/></Relationships>
</file>

<file path=ppt/slides/_rels/slide18.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29.wmf"/><Relationship Id="rId11" Type="http://schemas.openxmlformats.org/officeDocument/2006/relationships/image" Target="../media/image31.wmf"/><Relationship Id="rId5" Type="http://schemas.openxmlformats.org/officeDocument/2006/relationships/oleObject" Target="../embeddings/oleObject16.bin"/><Relationship Id="rId10" Type="http://schemas.openxmlformats.org/officeDocument/2006/relationships/oleObject" Target="../embeddings/oleObject18.bin"/><Relationship Id="rId4" Type="http://schemas.openxmlformats.org/officeDocument/2006/relationships/image" Target="../media/image28.wmf"/><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3.wmf"/><Relationship Id="rId5" Type="http://schemas.openxmlformats.org/officeDocument/2006/relationships/oleObject" Target="../embeddings/oleObject20.bin"/><Relationship Id="rId4" Type="http://schemas.openxmlformats.org/officeDocument/2006/relationships/image" Target="../media/image32.wmf"/><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27.bin"/><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39.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36.wmf"/><Relationship Id="rId11" Type="http://schemas.openxmlformats.org/officeDocument/2006/relationships/oleObject" Target="../embeddings/oleObject26.bin"/><Relationship Id="rId5" Type="http://schemas.openxmlformats.org/officeDocument/2006/relationships/oleObject" Target="../embeddings/oleObject23.bin"/><Relationship Id="rId15" Type="http://schemas.openxmlformats.org/officeDocument/2006/relationships/image" Target="../media/image21.png"/><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25.bin"/><Relationship Id="rId14" Type="http://schemas.openxmlformats.org/officeDocument/2006/relationships/image" Target="../media/image40.wmf"/></Relationships>
</file>

<file path=ppt/slides/_rels/slide21.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image" Target="../media/image45.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42.w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44.wmf"/><Relationship Id="rId4" Type="http://schemas.openxmlformats.org/officeDocument/2006/relationships/image" Target="../media/image41.wmf"/><Relationship Id="rId9" Type="http://schemas.openxmlformats.org/officeDocument/2006/relationships/oleObject" Target="../embeddings/oleObject31.bin"/></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13.png"/><Relationship Id="rId4" Type="http://schemas.openxmlformats.org/officeDocument/2006/relationships/image" Target="../media/image47.wmf"/></Relationships>
</file>

<file path=ppt/slides/_rels/slide24.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49.wmf"/><Relationship Id="rId5" Type="http://schemas.openxmlformats.org/officeDocument/2006/relationships/oleObject" Target="../embeddings/oleObject35.bin"/><Relationship Id="rId4" Type="http://schemas.openxmlformats.org/officeDocument/2006/relationships/image" Target="../media/image48.wmf"/><Relationship Id="rId9" Type="http://schemas.openxmlformats.org/officeDocument/2006/relationships/image" Target="../media/image51.pn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image" Target="../media/image51.png"/><Relationship Id="rId7" Type="http://schemas.openxmlformats.org/officeDocument/2006/relationships/image" Target="../media/image38.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38.bin"/><Relationship Id="rId5" Type="http://schemas.openxmlformats.org/officeDocument/2006/relationships/image" Target="../media/image50.wmf"/><Relationship Id="rId10" Type="http://schemas.openxmlformats.org/officeDocument/2006/relationships/image" Target="../media/image24.png"/><Relationship Id="rId4" Type="http://schemas.openxmlformats.org/officeDocument/2006/relationships/oleObject" Target="../embeddings/oleObject37.bin"/><Relationship Id="rId9" Type="http://schemas.openxmlformats.org/officeDocument/2006/relationships/image" Target="../media/image44.wmf"/></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53.wmf"/><Relationship Id="rId5" Type="http://schemas.openxmlformats.org/officeDocument/2006/relationships/oleObject" Target="../embeddings/oleObject41.bin"/><Relationship Id="rId10" Type="http://schemas.openxmlformats.org/officeDocument/2006/relationships/image" Target="../media/image55.png"/><Relationship Id="rId4" Type="http://schemas.openxmlformats.org/officeDocument/2006/relationships/image" Target="../media/image48.wmf"/><Relationship Id="rId9" Type="http://schemas.openxmlformats.org/officeDocument/2006/relationships/image" Target="../media/image21.png"/></Relationships>
</file>

<file path=ppt/slides/_rels/slide28.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57.wmf"/><Relationship Id="rId5" Type="http://schemas.openxmlformats.org/officeDocument/2006/relationships/oleObject" Target="../embeddings/oleObject44.bin"/><Relationship Id="rId4" Type="http://schemas.openxmlformats.org/officeDocument/2006/relationships/image" Target="../media/image56.wmf"/></Relationships>
</file>

<file path=ppt/slides/_rels/slide29.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image" Target="../media/image63.png"/><Relationship Id="rId3" Type="http://schemas.openxmlformats.org/officeDocument/2006/relationships/oleObject" Target="../embeddings/oleObject46.bin"/><Relationship Id="rId7" Type="http://schemas.openxmlformats.org/officeDocument/2006/relationships/oleObject" Target="../embeddings/oleObject48.bin"/><Relationship Id="rId12" Type="http://schemas.openxmlformats.org/officeDocument/2006/relationships/image" Target="../media/image62.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48.wmf"/><Relationship Id="rId11" Type="http://schemas.openxmlformats.org/officeDocument/2006/relationships/oleObject" Target="../embeddings/oleObject50.bin"/><Relationship Id="rId5" Type="http://schemas.openxmlformats.org/officeDocument/2006/relationships/oleObject" Target="../embeddings/oleObject47.bin"/><Relationship Id="rId15" Type="http://schemas.openxmlformats.org/officeDocument/2006/relationships/image" Target="../media/image57.wmf"/><Relationship Id="rId10" Type="http://schemas.openxmlformats.org/officeDocument/2006/relationships/image" Target="../media/image61.wmf"/><Relationship Id="rId4" Type="http://schemas.openxmlformats.org/officeDocument/2006/relationships/image" Target="../media/image59.wmf"/><Relationship Id="rId9" Type="http://schemas.openxmlformats.org/officeDocument/2006/relationships/oleObject" Target="../embeddings/oleObject49.bin"/><Relationship Id="rId14" Type="http://schemas.openxmlformats.org/officeDocument/2006/relationships/oleObject" Target="../embeddings/oleObject44.bin"/></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65.wmf"/><Relationship Id="rId5" Type="http://schemas.openxmlformats.org/officeDocument/2006/relationships/oleObject" Target="../embeddings/oleObject52.bin"/><Relationship Id="rId10" Type="http://schemas.openxmlformats.org/officeDocument/2006/relationships/image" Target="../media/image63.png"/><Relationship Id="rId4" Type="http://schemas.openxmlformats.org/officeDocument/2006/relationships/image" Target="../media/image64.wmf"/><Relationship Id="rId9" Type="http://schemas.openxmlformats.org/officeDocument/2006/relationships/image" Target="../media/image67.png"/></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21.png"/><Relationship Id="rId7" Type="http://schemas.openxmlformats.org/officeDocument/2006/relationships/image" Target="../media/image18.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11.bin"/><Relationship Id="rId11" Type="http://schemas.openxmlformats.org/officeDocument/2006/relationships/image" Target="../media/image20.wmf"/><Relationship Id="rId5" Type="http://schemas.openxmlformats.org/officeDocument/2006/relationships/image" Target="../media/image17.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19.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69.wmf"/><Relationship Id="rId5" Type="http://schemas.openxmlformats.org/officeDocument/2006/relationships/oleObject" Target="../embeddings/oleObject55.bin"/><Relationship Id="rId4" Type="http://schemas.openxmlformats.org/officeDocument/2006/relationships/image" Target="../media/image68.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70.wmf"/></Relationships>
</file>

<file path=ppt/slides/_rels/slide3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oleObject" Target="../embeddings/oleObject57.bin"/><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72.wmf"/><Relationship Id="rId5" Type="http://schemas.openxmlformats.org/officeDocument/2006/relationships/oleObject" Target="../embeddings/oleObject58.bin"/><Relationship Id="rId4" Type="http://schemas.openxmlformats.org/officeDocument/2006/relationships/image" Target="../media/image71.wmf"/></Relationships>
</file>

<file path=ppt/slides/_rels/slide35.x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image" Target="../media/image80.png"/><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image" Target="../media/image79.wmf"/><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76.wmf"/><Relationship Id="rId11" Type="http://schemas.openxmlformats.org/officeDocument/2006/relationships/oleObject" Target="../embeddings/oleObject63.bin"/><Relationship Id="rId5" Type="http://schemas.openxmlformats.org/officeDocument/2006/relationships/oleObject" Target="../embeddings/oleObject60.bin"/><Relationship Id="rId10" Type="http://schemas.openxmlformats.org/officeDocument/2006/relationships/image" Target="../media/image78.wmf"/><Relationship Id="rId4" Type="http://schemas.openxmlformats.org/officeDocument/2006/relationships/image" Target="../media/image75.wmf"/><Relationship Id="rId9" Type="http://schemas.openxmlformats.org/officeDocument/2006/relationships/oleObject" Target="../embeddings/oleObject62.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68.wmf"/><Relationship Id="rId5" Type="http://schemas.openxmlformats.org/officeDocument/2006/relationships/oleObject" Target="../embeddings/oleObject54.bin"/><Relationship Id="rId4" Type="http://schemas.openxmlformats.org/officeDocument/2006/relationships/image" Target="../media/image81.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83.wmf"/><Relationship Id="rId5" Type="http://schemas.openxmlformats.org/officeDocument/2006/relationships/oleObject" Target="../embeddings/oleObject66.bin"/><Relationship Id="rId4" Type="http://schemas.openxmlformats.org/officeDocument/2006/relationships/image" Target="../media/image82.wmf"/></Relationships>
</file>

<file path=ppt/slides/_rels/slide39.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67.bin"/><Relationship Id="rId7" Type="http://schemas.openxmlformats.org/officeDocument/2006/relationships/oleObject" Target="../embeddings/oleObject69.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85.wmf"/><Relationship Id="rId5" Type="http://schemas.openxmlformats.org/officeDocument/2006/relationships/oleObject" Target="../embeddings/oleObject68.bin"/><Relationship Id="rId10" Type="http://schemas.openxmlformats.org/officeDocument/2006/relationships/image" Target="../media/image87.wmf"/><Relationship Id="rId4" Type="http://schemas.openxmlformats.org/officeDocument/2006/relationships/image" Target="../media/image84.wmf"/><Relationship Id="rId9" Type="http://schemas.openxmlformats.org/officeDocument/2006/relationships/oleObject" Target="../embeddings/oleObject70.bin"/></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oleObject" Target="../embeddings/oleObject79.bin"/><Relationship Id="rId18" Type="http://schemas.openxmlformats.org/officeDocument/2006/relationships/image" Target="../media/image89.wmf"/><Relationship Id="rId26" Type="http://schemas.openxmlformats.org/officeDocument/2006/relationships/image" Target="../media/image93.wmf"/><Relationship Id="rId21" Type="http://schemas.openxmlformats.org/officeDocument/2006/relationships/oleObject" Target="../embeddings/oleObject85.bin"/><Relationship Id="rId34" Type="http://schemas.openxmlformats.org/officeDocument/2006/relationships/oleObject" Target="../embeddings/oleObject93.bin"/><Relationship Id="rId7" Type="http://schemas.openxmlformats.org/officeDocument/2006/relationships/oleObject" Target="../embeddings/oleObject73.bin"/><Relationship Id="rId12" Type="http://schemas.openxmlformats.org/officeDocument/2006/relationships/oleObject" Target="../embeddings/oleObject78.bin"/><Relationship Id="rId17" Type="http://schemas.openxmlformats.org/officeDocument/2006/relationships/oleObject" Target="../embeddings/oleObject83.bin"/><Relationship Id="rId25" Type="http://schemas.openxmlformats.org/officeDocument/2006/relationships/oleObject" Target="../embeddings/oleObject87.bin"/><Relationship Id="rId33" Type="http://schemas.openxmlformats.org/officeDocument/2006/relationships/image" Target="../media/image95.wmf"/><Relationship Id="rId38" Type="http://schemas.openxmlformats.org/officeDocument/2006/relationships/image" Target="../media/image96.wmf"/><Relationship Id="rId2" Type="http://schemas.openxmlformats.org/officeDocument/2006/relationships/slideLayout" Target="../slideLayouts/slideLayout2.xml"/><Relationship Id="rId16" Type="http://schemas.openxmlformats.org/officeDocument/2006/relationships/oleObject" Target="../embeddings/oleObject82.bin"/><Relationship Id="rId20" Type="http://schemas.openxmlformats.org/officeDocument/2006/relationships/image" Target="../media/image90.wmf"/><Relationship Id="rId29" Type="http://schemas.openxmlformats.org/officeDocument/2006/relationships/oleObject" Target="../embeddings/oleObject89.bin"/><Relationship Id="rId1" Type="http://schemas.openxmlformats.org/officeDocument/2006/relationships/vmlDrawing" Target="../drawings/vmlDrawing26.vml"/><Relationship Id="rId6" Type="http://schemas.openxmlformats.org/officeDocument/2006/relationships/oleObject" Target="../embeddings/oleObject72.bin"/><Relationship Id="rId11" Type="http://schemas.openxmlformats.org/officeDocument/2006/relationships/oleObject" Target="../embeddings/oleObject77.bin"/><Relationship Id="rId24" Type="http://schemas.openxmlformats.org/officeDocument/2006/relationships/image" Target="../media/image92.wmf"/><Relationship Id="rId32" Type="http://schemas.openxmlformats.org/officeDocument/2006/relationships/oleObject" Target="../embeddings/oleObject92.bin"/><Relationship Id="rId37" Type="http://schemas.openxmlformats.org/officeDocument/2006/relationships/oleObject" Target="../embeddings/oleObject96.bin"/><Relationship Id="rId5" Type="http://schemas.openxmlformats.org/officeDocument/2006/relationships/image" Target="../media/image88.wmf"/><Relationship Id="rId15" Type="http://schemas.openxmlformats.org/officeDocument/2006/relationships/oleObject" Target="../embeddings/oleObject81.bin"/><Relationship Id="rId23" Type="http://schemas.openxmlformats.org/officeDocument/2006/relationships/oleObject" Target="../embeddings/oleObject86.bin"/><Relationship Id="rId28" Type="http://schemas.openxmlformats.org/officeDocument/2006/relationships/image" Target="../media/image94.wmf"/><Relationship Id="rId36" Type="http://schemas.openxmlformats.org/officeDocument/2006/relationships/oleObject" Target="../embeddings/oleObject95.bin"/><Relationship Id="rId10" Type="http://schemas.openxmlformats.org/officeDocument/2006/relationships/oleObject" Target="../embeddings/oleObject76.bin"/><Relationship Id="rId19" Type="http://schemas.openxmlformats.org/officeDocument/2006/relationships/oleObject" Target="../embeddings/oleObject84.bin"/><Relationship Id="rId31" Type="http://schemas.openxmlformats.org/officeDocument/2006/relationships/oleObject" Target="../embeddings/oleObject91.bin"/><Relationship Id="rId4" Type="http://schemas.openxmlformats.org/officeDocument/2006/relationships/oleObject" Target="../embeddings/oleObject71.bin"/><Relationship Id="rId9" Type="http://schemas.openxmlformats.org/officeDocument/2006/relationships/oleObject" Target="../embeddings/oleObject75.bin"/><Relationship Id="rId14" Type="http://schemas.openxmlformats.org/officeDocument/2006/relationships/oleObject" Target="../embeddings/oleObject80.bin"/><Relationship Id="rId22" Type="http://schemas.openxmlformats.org/officeDocument/2006/relationships/image" Target="../media/image91.wmf"/><Relationship Id="rId27" Type="http://schemas.openxmlformats.org/officeDocument/2006/relationships/oleObject" Target="../embeddings/oleObject88.bin"/><Relationship Id="rId30" Type="http://schemas.openxmlformats.org/officeDocument/2006/relationships/oleObject" Target="../embeddings/oleObject90.bin"/><Relationship Id="rId35" Type="http://schemas.openxmlformats.org/officeDocument/2006/relationships/oleObject" Target="../embeddings/oleObject94.bin"/><Relationship Id="rId8" Type="http://schemas.openxmlformats.org/officeDocument/2006/relationships/oleObject" Target="../embeddings/oleObject74.bin"/><Relationship Id="rId3" Type="http://schemas.openxmlformats.org/officeDocument/2006/relationships/image" Target="../media/image97.jpeg"/></Relationships>
</file>

<file path=ppt/slides/_rels/slide41.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oleObject" Target="../embeddings/oleObject97.bin"/><Relationship Id="rId7"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99.wmf"/><Relationship Id="rId5" Type="http://schemas.openxmlformats.org/officeDocument/2006/relationships/oleObject" Target="../embeddings/oleObject98.bin"/><Relationship Id="rId4" Type="http://schemas.openxmlformats.org/officeDocument/2006/relationships/image" Target="../media/image98.wmf"/></Relationships>
</file>

<file path=ppt/slides/_rels/slide42.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100.bin"/><Relationship Id="rId7"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02.wmf"/><Relationship Id="rId5" Type="http://schemas.openxmlformats.org/officeDocument/2006/relationships/oleObject" Target="../embeddings/oleObject101.bin"/><Relationship Id="rId4" Type="http://schemas.openxmlformats.org/officeDocument/2006/relationships/image" Target="../media/image101.wmf"/></Relationships>
</file>

<file path=ppt/slides/_rels/slide43.x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oleObject" Target="../embeddings/oleObject103.bin"/><Relationship Id="rId7"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05.wmf"/><Relationship Id="rId5" Type="http://schemas.openxmlformats.org/officeDocument/2006/relationships/oleObject" Target="../embeddings/oleObject104.bin"/><Relationship Id="rId4" Type="http://schemas.openxmlformats.org/officeDocument/2006/relationships/image" Target="../media/image104.wmf"/></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107.wmf"/><Relationship Id="rId4" Type="http://schemas.openxmlformats.org/officeDocument/2006/relationships/oleObject" Target="../embeddings/oleObject106.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10.wmf"/><Relationship Id="rId5" Type="http://schemas.openxmlformats.org/officeDocument/2006/relationships/oleObject" Target="../embeddings/oleObject108.bin"/><Relationship Id="rId4" Type="http://schemas.openxmlformats.org/officeDocument/2006/relationships/image" Target="../media/image109.wmf"/></Relationships>
</file>

<file path=ppt/slides/_rels/slide4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13.wmf"/><Relationship Id="rId5" Type="http://schemas.openxmlformats.org/officeDocument/2006/relationships/oleObject" Target="../embeddings/oleObject109.bin"/><Relationship Id="rId4" Type="http://schemas.openxmlformats.org/officeDocument/2006/relationships/image" Target="../media/image115.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10.bin"/><Relationship Id="rId7" Type="http://schemas.openxmlformats.org/officeDocument/2006/relationships/image" Target="../media/image118.png"/><Relationship Id="rId2" Type="http://schemas.openxmlformats.org/officeDocument/2006/relationships/slideLayout" Target="../slideLayouts/slideLayout4.xml"/><Relationship Id="rId1" Type="http://schemas.openxmlformats.org/officeDocument/2006/relationships/vmlDrawing" Target="../drawings/vmlDrawing33.vml"/><Relationship Id="rId6" Type="http://schemas.openxmlformats.org/officeDocument/2006/relationships/image" Target="../media/image117.wmf"/><Relationship Id="rId5" Type="http://schemas.openxmlformats.org/officeDocument/2006/relationships/oleObject" Target="../embeddings/oleObject111.bin"/><Relationship Id="rId4" Type="http://schemas.openxmlformats.org/officeDocument/2006/relationships/image" Target="../media/image116.wmf"/></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oleObject" Target="../embeddings/oleObject112.bin"/><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120.wmf"/><Relationship Id="rId5" Type="http://schemas.openxmlformats.org/officeDocument/2006/relationships/oleObject" Target="../embeddings/oleObject113.bin"/><Relationship Id="rId4" Type="http://schemas.openxmlformats.org/officeDocument/2006/relationships/image" Target="../media/image119.wmf"/></Relationships>
</file>

<file path=ppt/slides/_rels/slide5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2.bin"/><Relationship Id="rId4" Type="http://schemas.openxmlformats.org/officeDocument/2006/relationships/image" Target="../media/image9.wmf"/></Relationships>
</file>

<file path=ppt/slides/_rels/slide9.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oleObject" Target="../embeddings/oleObject3.bin"/><Relationship Id="rId7" Type="http://schemas.openxmlformats.org/officeDocument/2006/relationships/image" Target="../media/image13.png"/><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4.bin"/><Relationship Id="rId4"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2AC702EF-41A9-4C5E-9C4C-ADB55672F365}"/>
              </a:ext>
            </a:extLst>
          </p:cNvPr>
          <p:cNvSpPr>
            <a:spLocks noGrp="1" noChangeArrowheads="1"/>
          </p:cNvSpPr>
          <p:nvPr>
            <p:ph type="ctrTitle"/>
          </p:nvPr>
        </p:nvSpPr>
        <p:spPr>
          <a:xfrm>
            <a:off x="595389" y="620688"/>
            <a:ext cx="6858000" cy="794469"/>
          </a:xfrm>
        </p:spPr>
        <p:txBody>
          <a:bodyPr/>
          <a:lstStyle/>
          <a:p>
            <a:r>
              <a:rPr lang="zh-CN" altLang="en-US" dirty="0">
                <a:latin typeface="Times New Roman" panose="02020603050405020304" pitchFamily="18" charset="0"/>
                <a:ea typeface="宋体" panose="02010600030101010101" pitchFamily="2" charset="-122"/>
              </a:rPr>
              <a:t>第</a:t>
            </a:r>
            <a:r>
              <a:rPr lang="en-US" altLang="zh-CN" dirty="0">
                <a:latin typeface="Times New Roman" panose="02020603050405020304" pitchFamily="18" charset="0"/>
                <a:ea typeface="宋体" panose="02010600030101010101" pitchFamily="2" charset="-122"/>
              </a:rPr>
              <a:t>3</a:t>
            </a:r>
            <a:r>
              <a:rPr lang="zh-CN" altLang="en-US" dirty="0">
                <a:latin typeface="Times New Roman" panose="02020603050405020304" pitchFamily="18" charset="0"/>
                <a:ea typeface="宋体" panose="02010600030101010101" pitchFamily="2" charset="-122"/>
              </a:rPr>
              <a:t>章   </a:t>
            </a:r>
            <a:r>
              <a:rPr lang="zh-CN" altLang="en-US" b="1" dirty="0">
                <a:latin typeface="Times New Roman" panose="02020603050405020304" pitchFamily="18" charset="0"/>
                <a:ea typeface="宋体" panose="02010600030101010101" pitchFamily="2" charset="-122"/>
              </a:rPr>
              <a:t>双极型晶体管</a:t>
            </a:r>
            <a:r>
              <a:rPr lang="zh-CN" altLang="en-US" dirty="0">
                <a:latin typeface="Times New Roman" panose="02020603050405020304" pitchFamily="18" charset="0"/>
                <a:ea typeface="宋体" panose="02010600030101010101" pitchFamily="2" charset="-122"/>
              </a:rPr>
              <a:t> </a:t>
            </a:r>
          </a:p>
        </p:txBody>
      </p:sp>
      <p:sp>
        <p:nvSpPr>
          <p:cNvPr id="2" name="矩形 1">
            <a:extLst>
              <a:ext uri="{FF2B5EF4-FFF2-40B4-BE49-F238E27FC236}">
                <a16:creationId xmlns:a16="http://schemas.microsoft.com/office/drawing/2014/main" id="{8C5ABF09-5068-4177-8A78-3F04F46FEA02}"/>
              </a:ext>
            </a:extLst>
          </p:cNvPr>
          <p:cNvSpPr/>
          <p:nvPr/>
        </p:nvSpPr>
        <p:spPr>
          <a:xfrm>
            <a:off x="1547664" y="1700808"/>
            <a:ext cx="5760640" cy="3970318"/>
          </a:xfrm>
          <a:prstGeom prst="rect">
            <a:avLst/>
          </a:prstGeom>
        </p:spPr>
        <p:txBody>
          <a:bodyPr wrap="square">
            <a:spAutoFit/>
          </a:bodyPr>
          <a:lstStyle/>
          <a:p>
            <a:pPr>
              <a:lnSpc>
                <a:spcPct val="150000"/>
              </a:lnSpc>
            </a:pPr>
            <a:r>
              <a:rPr lang="en-US" altLang="zh-CN" sz="2400" dirty="0">
                <a:latin typeface="Times New Roman" panose="02020603050405020304" pitchFamily="18" charset="0"/>
                <a:ea typeface="宋体" panose="02010600030101010101" pitchFamily="2" charset="-122"/>
              </a:rPr>
              <a:t>3.1  </a:t>
            </a:r>
            <a:r>
              <a:rPr lang="zh-CN" altLang="en-US" sz="2400" dirty="0">
                <a:latin typeface="Times New Roman" panose="02020603050405020304" pitchFamily="18" charset="0"/>
                <a:ea typeface="宋体" panose="02010600030101010101" pitchFamily="2" charset="-122"/>
              </a:rPr>
              <a:t>晶体管的结构与工作原理</a:t>
            </a:r>
          </a:p>
          <a:p>
            <a:pPr>
              <a:lnSpc>
                <a:spcPct val="150000"/>
              </a:lnSpc>
            </a:pPr>
            <a:r>
              <a:rPr lang="en-US" altLang="zh-CN" sz="2400" dirty="0">
                <a:latin typeface="Times New Roman" panose="02020603050405020304" pitchFamily="18" charset="0"/>
                <a:ea typeface="宋体" panose="02010600030101010101" pitchFamily="2" charset="-122"/>
              </a:rPr>
              <a:t>3.2  </a:t>
            </a:r>
            <a:r>
              <a:rPr lang="zh-CN" altLang="en-US" sz="2400" dirty="0">
                <a:latin typeface="Times New Roman" panose="02020603050405020304" pitchFamily="18" charset="0"/>
                <a:ea typeface="宋体" panose="02010600030101010101" pitchFamily="2" charset="-122"/>
              </a:rPr>
              <a:t>晶体管的电流放大特性</a:t>
            </a:r>
          </a:p>
          <a:p>
            <a:pPr>
              <a:lnSpc>
                <a:spcPct val="150000"/>
              </a:lnSpc>
            </a:pPr>
            <a:r>
              <a:rPr lang="en-US" altLang="zh-CN" sz="2400" dirty="0">
                <a:latin typeface="Times New Roman" panose="02020603050405020304" pitchFamily="18" charset="0"/>
                <a:ea typeface="宋体" panose="02010600030101010101" pitchFamily="2" charset="-122"/>
              </a:rPr>
              <a:t>3.3  </a:t>
            </a:r>
            <a:r>
              <a:rPr lang="zh-CN" altLang="en-US" sz="2400" dirty="0">
                <a:latin typeface="Times New Roman" panose="02020603050405020304" pitchFamily="18" charset="0"/>
                <a:ea typeface="宋体" panose="02010600030101010101" pitchFamily="2" charset="-122"/>
              </a:rPr>
              <a:t>晶体管的直流特性曲线</a:t>
            </a:r>
          </a:p>
          <a:p>
            <a:pPr>
              <a:lnSpc>
                <a:spcPct val="150000"/>
              </a:lnSpc>
            </a:pPr>
            <a:r>
              <a:rPr lang="en-US" altLang="zh-CN" sz="2400" dirty="0">
                <a:latin typeface="Times New Roman" panose="02020603050405020304" pitchFamily="18" charset="0"/>
                <a:ea typeface="宋体" panose="02010600030101010101" pitchFamily="2" charset="-122"/>
              </a:rPr>
              <a:t>3.4  </a:t>
            </a:r>
            <a:r>
              <a:rPr lang="zh-CN" altLang="en-US" sz="2400" dirty="0">
                <a:latin typeface="Times New Roman" panose="02020603050405020304" pitchFamily="18" charset="0"/>
                <a:ea typeface="宋体" panose="02010600030101010101" pitchFamily="2" charset="-122"/>
              </a:rPr>
              <a:t>晶体管的反向电流与击穿电压</a:t>
            </a:r>
          </a:p>
          <a:p>
            <a:pPr>
              <a:lnSpc>
                <a:spcPct val="150000"/>
              </a:lnSpc>
            </a:pPr>
            <a:r>
              <a:rPr lang="en-US" altLang="zh-CN" sz="2400" dirty="0">
                <a:latin typeface="Times New Roman" panose="02020603050405020304" pitchFamily="18" charset="0"/>
                <a:ea typeface="宋体" panose="02010600030101010101" pitchFamily="2" charset="-122"/>
              </a:rPr>
              <a:t>3.5  </a:t>
            </a:r>
            <a:r>
              <a:rPr lang="zh-CN" altLang="en-US" sz="2400" dirty="0">
                <a:latin typeface="Times New Roman" panose="02020603050405020304" pitchFamily="18" charset="0"/>
                <a:ea typeface="宋体" panose="02010600030101010101" pitchFamily="2" charset="-122"/>
              </a:rPr>
              <a:t>晶体管的频率特性</a:t>
            </a:r>
          </a:p>
          <a:p>
            <a:pPr>
              <a:lnSpc>
                <a:spcPct val="150000"/>
              </a:lnSpc>
            </a:pPr>
            <a:r>
              <a:rPr lang="en-US" altLang="zh-CN" sz="2400" dirty="0">
                <a:latin typeface="Times New Roman" panose="02020603050405020304" pitchFamily="18" charset="0"/>
                <a:ea typeface="宋体" panose="02010600030101010101" pitchFamily="2" charset="-122"/>
              </a:rPr>
              <a:t>3.6  </a:t>
            </a:r>
            <a:r>
              <a:rPr lang="zh-CN" altLang="en-US" sz="2400" dirty="0">
                <a:latin typeface="Times New Roman" panose="02020603050405020304" pitchFamily="18" charset="0"/>
                <a:ea typeface="宋体" panose="02010600030101010101" pitchFamily="2" charset="-122"/>
              </a:rPr>
              <a:t>晶体管的功率特性</a:t>
            </a:r>
          </a:p>
          <a:p>
            <a:pPr>
              <a:lnSpc>
                <a:spcPct val="150000"/>
              </a:lnSpc>
            </a:pPr>
            <a:r>
              <a:rPr lang="en-US" altLang="zh-CN" sz="2400" dirty="0">
                <a:latin typeface="Times New Roman" panose="02020603050405020304" pitchFamily="18" charset="0"/>
                <a:ea typeface="宋体" panose="02010600030101010101" pitchFamily="2" charset="-122"/>
              </a:rPr>
              <a:t>3.7  </a:t>
            </a:r>
            <a:r>
              <a:rPr lang="zh-CN" altLang="en-US" sz="2400" dirty="0">
                <a:latin typeface="Times New Roman" panose="02020603050405020304" pitchFamily="18" charset="0"/>
                <a:ea typeface="宋体" panose="02010600030101010101" pitchFamily="2" charset="-122"/>
              </a:rPr>
              <a:t>晶体管的开关特性</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a:extLst>
              <a:ext uri="{FF2B5EF4-FFF2-40B4-BE49-F238E27FC236}">
                <a16:creationId xmlns:a16="http://schemas.microsoft.com/office/drawing/2014/main" id="{2928301B-F023-4C84-BFA3-2B08066B7FA9}"/>
              </a:ext>
            </a:extLst>
          </p:cNvPr>
          <p:cNvSpPr>
            <a:spLocks noChangeArrowheads="1"/>
          </p:cNvSpPr>
          <p:nvPr/>
        </p:nvSpPr>
        <p:spPr bwMode="auto">
          <a:xfrm>
            <a:off x="415925" y="414338"/>
            <a:ext cx="5562600" cy="52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defRPr/>
            </a:pPr>
            <a:r>
              <a:rPr lang="zh-CN" altLang="en-US" sz="2400" dirty="0">
                <a:solidFill>
                  <a:srgbClr val="0000FF"/>
                </a:solidFill>
                <a:cs typeface="+mn-ea"/>
                <a:sym typeface="+mn-lt"/>
              </a:rPr>
              <a:t>正向有源模式</a:t>
            </a:r>
          </a:p>
        </p:txBody>
      </p:sp>
      <p:sp>
        <p:nvSpPr>
          <p:cNvPr id="33795" name="Rectangle 5">
            <a:extLst>
              <a:ext uri="{FF2B5EF4-FFF2-40B4-BE49-F238E27FC236}">
                <a16:creationId xmlns:a16="http://schemas.microsoft.com/office/drawing/2014/main" id="{C09652C9-F36B-4CBD-906C-9E3049576AEE}"/>
              </a:ext>
            </a:extLst>
          </p:cNvPr>
          <p:cNvSpPr>
            <a:spLocks noChangeArrowheads="1"/>
          </p:cNvSpPr>
          <p:nvPr/>
        </p:nvSpPr>
        <p:spPr bwMode="auto">
          <a:xfrm>
            <a:off x="381000" y="1189038"/>
            <a:ext cx="4648200" cy="485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defRPr/>
            </a:pPr>
            <a:r>
              <a:rPr lang="en-US" altLang="zh-CN" dirty="0">
                <a:cs typeface="+mn-ea"/>
                <a:sym typeface="+mn-lt"/>
              </a:rPr>
              <a:t>1. </a:t>
            </a:r>
            <a:r>
              <a:rPr lang="zh-CN" altLang="en-US" dirty="0">
                <a:cs typeface="+mn-ea"/>
                <a:sym typeface="+mn-lt"/>
              </a:rPr>
              <a:t>共基极接法</a:t>
            </a:r>
          </a:p>
          <a:p>
            <a:pPr eaLnBrk="1" hangingPunct="1">
              <a:lnSpc>
                <a:spcPct val="130000"/>
              </a:lnSpc>
              <a:defRPr/>
            </a:pPr>
            <a:r>
              <a:rPr lang="zh-CN" altLang="en-US" dirty="0">
                <a:cs typeface="+mn-ea"/>
                <a:sym typeface="+mn-lt"/>
              </a:rPr>
              <a:t>    对</a:t>
            </a:r>
            <a:r>
              <a:rPr lang="en-US" altLang="zh-CN" dirty="0">
                <a:cs typeface="+mn-ea"/>
                <a:sym typeface="+mn-lt"/>
              </a:rPr>
              <a:t>NPN</a:t>
            </a:r>
            <a:r>
              <a:rPr lang="zh-CN" altLang="en-US" dirty="0">
                <a:cs typeface="+mn-ea"/>
                <a:sym typeface="+mn-lt"/>
              </a:rPr>
              <a:t>晶体管，正向有源模式为共基极接法，发射结正偏，集电结反偏。</a:t>
            </a:r>
          </a:p>
          <a:p>
            <a:pPr eaLnBrk="1" hangingPunct="1">
              <a:lnSpc>
                <a:spcPct val="130000"/>
              </a:lnSpc>
              <a:defRPr/>
            </a:pPr>
            <a:r>
              <a:rPr lang="en-US" altLang="zh-CN" dirty="0">
                <a:cs typeface="+mn-ea"/>
                <a:sym typeface="+mn-lt"/>
              </a:rPr>
              <a:t>2. </a:t>
            </a:r>
            <a:r>
              <a:rPr lang="zh-CN" altLang="en-US" dirty="0">
                <a:cs typeface="+mn-ea"/>
                <a:sym typeface="+mn-lt"/>
              </a:rPr>
              <a:t>物理过程：</a:t>
            </a:r>
          </a:p>
          <a:p>
            <a:pPr eaLnBrk="1" hangingPunct="1">
              <a:lnSpc>
                <a:spcPct val="130000"/>
              </a:lnSpc>
              <a:defRPr/>
            </a:pPr>
            <a:r>
              <a:rPr lang="zh-CN" altLang="en-US" dirty="0">
                <a:cs typeface="+mn-ea"/>
                <a:sym typeface="+mn-lt"/>
              </a:rPr>
              <a:t>    </a:t>
            </a:r>
            <a:r>
              <a:rPr lang="zh-CN" altLang="en-US" dirty="0">
                <a:solidFill>
                  <a:schemeClr val="accent2"/>
                </a:solidFill>
                <a:cs typeface="+mn-ea"/>
                <a:sym typeface="+mn-lt"/>
              </a:rPr>
              <a:t>发射结正偏：</a:t>
            </a:r>
            <a:r>
              <a:rPr lang="zh-CN" altLang="en-US" dirty="0">
                <a:cs typeface="+mn-ea"/>
                <a:sym typeface="+mn-lt"/>
              </a:rPr>
              <a:t>势垒降低</a:t>
            </a:r>
            <a:r>
              <a:rPr lang="en-US" altLang="zh-CN" i="1" dirty="0" err="1">
                <a:cs typeface="+mn-ea"/>
                <a:sym typeface="+mn-lt"/>
              </a:rPr>
              <a:t>qV</a:t>
            </a:r>
            <a:r>
              <a:rPr lang="en-US" altLang="zh-CN" i="1" baseline="-25000" dirty="0" err="1">
                <a:cs typeface="+mn-ea"/>
                <a:sym typeface="+mn-lt"/>
              </a:rPr>
              <a:t>E</a:t>
            </a:r>
            <a:r>
              <a:rPr lang="zh-CN" altLang="en-US" dirty="0">
                <a:cs typeface="+mn-ea"/>
                <a:sym typeface="+mn-lt"/>
              </a:rPr>
              <a:t>，电子由发射区（</a:t>
            </a:r>
            <a:r>
              <a:rPr lang="en-US" altLang="zh-CN" dirty="0">
                <a:cs typeface="+mn-ea"/>
                <a:sym typeface="+mn-lt"/>
              </a:rPr>
              <a:t>N+</a:t>
            </a:r>
            <a:r>
              <a:rPr lang="zh-CN" altLang="en-US" dirty="0">
                <a:cs typeface="+mn-ea"/>
                <a:sym typeface="+mn-lt"/>
              </a:rPr>
              <a:t>）注入基区（</a:t>
            </a:r>
            <a:r>
              <a:rPr lang="en-US" altLang="zh-CN" dirty="0">
                <a:cs typeface="+mn-ea"/>
                <a:sym typeface="+mn-lt"/>
              </a:rPr>
              <a:t>P</a:t>
            </a:r>
            <a:r>
              <a:rPr lang="zh-CN" altLang="en-US" dirty="0">
                <a:cs typeface="+mn-ea"/>
                <a:sym typeface="+mn-lt"/>
              </a:rPr>
              <a:t>）</a:t>
            </a:r>
          </a:p>
          <a:p>
            <a:pPr eaLnBrk="1" hangingPunct="1">
              <a:lnSpc>
                <a:spcPct val="130000"/>
              </a:lnSpc>
              <a:defRPr/>
            </a:pPr>
            <a:r>
              <a:rPr lang="zh-CN" altLang="en-US" dirty="0">
                <a:cs typeface="+mn-ea"/>
                <a:sym typeface="+mn-lt"/>
              </a:rPr>
              <a:t>    </a:t>
            </a:r>
            <a:r>
              <a:rPr lang="zh-CN" altLang="en-US" dirty="0">
                <a:solidFill>
                  <a:schemeClr val="accent2"/>
                </a:solidFill>
                <a:cs typeface="+mn-ea"/>
                <a:sym typeface="+mn-lt"/>
              </a:rPr>
              <a:t>基区：</a:t>
            </a:r>
            <a:r>
              <a:rPr lang="zh-CN" altLang="en-US" dirty="0">
                <a:cs typeface="+mn-ea"/>
                <a:sym typeface="+mn-lt"/>
              </a:rPr>
              <a:t>发射结注入的电子少部分复合，大部分到达集电区边缘。</a:t>
            </a:r>
          </a:p>
          <a:p>
            <a:pPr eaLnBrk="1" hangingPunct="1">
              <a:lnSpc>
                <a:spcPct val="130000"/>
              </a:lnSpc>
              <a:defRPr/>
            </a:pPr>
            <a:r>
              <a:rPr lang="zh-CN" altLang="en-US" dirty="0">
                <a:cs typeface="+mn-ea"/>
                <a:sym typeface="+mn-lt"/>
              </a:rPr>
              <a:t>    </a:t>
            </a:r>
            <a:r>
              <a:rPr lang="zh-CN" altLang="en-US" dirty="0">
                <a:solidFill>
                  <a:schemeClr val="accent2"/>
                </a:solidFill>
                <a:cs typeface="+mn-ea"/>
                <a:sym typeface="+mn-lt"/>
              </a:rPr>
              <a:t>集电结反偏：</a:t>
            </a:r>
            <a:r>
              <a:rPr lang="zh-CN" altLang="en-US" dirty="0">
                <a:cs typeface="+mn-ea"/>
                <a:sym typeface="+mn-lt"/>
              </a:rPr>
              <a:t>势垒增加</a:t>
            </a:r>
            <a:r>
              <a:rPr lang="en-US" altLang="zh-CN" i="1" dirty="0" err="1">
                <a:cs typeface="+mn-ea"/>
                <a:sym typeface="+mn-lt"/>
              </a:rPr>
              <a:t>qV</a:t>
            </a:r>
            <a:r>
              <a:rPr lang="en-US" altLang="zh-CN" i="1" baseline="-25000" dirty="0" err="1">
                <a:cs typeface="+mn-ea"/>
                <a:sym typeface="+mn-lt"/>
              </a:rPr>
              <a:t>C</a:t>
            </a:r>
            <a:r>
              <a:rPr lang="zh-CN" altLang="en-US" dirty="0">
                <a:cs typeface="+mn-ea"/>
                <a:sym typeface="+mn-lt"/>
              </a:rPr>
              <a:t>，在电场作用下，集电区边缘的电子扫入集电区，成为集电极电流。该注入电流远大于反偏下集电结的反向电流。</a:t>
            </a:r>
          </a:p>
        </p:txBody>
      </p:sp>
      <p:pic>
        <p:nvPicPr>
          <p:cNvPr id="12292" name="Picture 6" descr="3T5">
            <a:extLst>
              <a:ext uri="{FF2B5EF4-FFF2-40B4-BE49-F238E27FC236}">
                <a16:creationId xmlns:a16="http://schemas.microsoft.com/office/drawing/2014/main" id="{DFE540F4-9341-416C-ADA2-545B0FBFB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533400"/>
            <a:ext cx="3200400"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7" descr="未标题-1">
            <a:extLst>
              <a:ext uri="{FF2B5EF4-FFF2-40B4-BE49-F238E27FC236}">
                <a16:creationId xmlns:a16="http://schemas.microsoft.com/office/drawing/2014/main" id="{27A61D22-8F79-4D25-BD47-3AD295EDD1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352800"/>
            <a:ext cx="29718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8" descr="1 002">
            <a:extLst>
              <a:ext uri="{FF2B5EF4-FFF2-40B4-BE49-F238E27FC236}">
                <a16:creationId xmlns:a16="http://schemas.microsoft.com/office/drawing/2014/main" id="{804341CA-F6AE-48B3-9075-C6FB7B633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4953000"/>
            <a:ext cx="2057400" cy="16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404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a:extLst>
              <a:ext uri="{FF2B5EF4-FFF2-40B4-BE49-F238E27FC236}">
                <a16:creationId xmlns:a16="http://schemas.microsoft.com/office/drawing/2014/main" id="{9BE75117-CCAF-43B8-9B95-B4A5A8DEF335}"/>
              </a:ext>
            </a:extLst>
          </p:cNvPr>
          <p:cNvSpPr>
            <a:spLocks noChangeArrowheads="1"/>
          </p:cNvSpPr>
          <p:nvPr/>
        </p:nvSpPr>
        <p:spPr bwMode="auto">
          <a:xfrm>
            <a:off x="685800" y="685800"/>
            <a:ext cx="78486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defRPr/>
            </a:pPr>
            <a:r>
              <a:rPr lang="en-US" altLang="zh-CN">
                <a:solidFill>
                  <a:schemeClr val="accent2"/>
                </a:solidFill>
                <a:cs typeface="+mn-ea"/>
                <a:sym typeface="+mn-lt"/>
              </a:rPr>
              <a:t>3. </a:t>
            </a:r>
            <a:r>
              <a:rPr lang="zh-CN" altLang="en-US">
                <a:solidFill>
                  <a:schemeClr val="accent2"/>
                </a:solidFill>
                <a:cs typeface="+mn-ea"/>
                <a:sym typeface="+mn-lt"/>
              </a:rPr>
              <a:t>放大作用</a:t>
            </a:r>
          </a:p>
          <a:p>
            <a:pPr eaLnBrk="1" hangingPunct="1">
              <a:lnSpc>
                <a:spcPct val="140000"/>
              </a:lnSpc>
              <a:buFont typeface="Wingdings" panose="05000000000000000000" pitchFamily="2" charset="2"/>
              <a:buChar char="Ø"/>
              <a:defRPr/>
            </a:pPr>
            <a:r>
              <a:rPr lang="zh-CN" altLang="en-US">
                <a:cs typeface="+mn-ea"/>
                <a:sym typeface="+mn-lt"/>
              </a:rPr>
              <a:t>通过改变发射结正偏电压</a:t>
            </a:r>
            <a:r>
              <a:rPr lang="en-US" altLang="zh-CN" i="1">
                <a:cs typeface="+mn-ea"/>
                <a:sym typeface="+mn-lt"/>
              </a:rPr>
              <a:t>V</a:t>
            </a:r>
            <a:r>
              <a:rPr lang="en-US" altLang="zh-CN" i="1" baseline="-25000">
                <a:cs typeface="+mn-ea"/>
                <a:sym typeface="+mn-lt"/>
              </a:rPr>
              <a:t>E</a:t>
            </a:r>
            <a:r>
              <a:rPr lang="zh-CN" altLang="en-US">
                <a:cs typeface="+mn-ea"/>
                <a:sym typeface="+mn-lt"/>
              </a:rPr>
              <a:t>，可以控制集电极电流。</a:t>
            </a:r>
          </a:p>
          <a:p>
            <a:pPr eaLnBrk="1" hangingPunct="1">
              <a:lnSpc>
                <a:spcPct val="140000"/>
              </a:lnSpc>
              <a:buFont typeface="Wingdings" panose="05000000000000000000" pitchFamily="2" charset="2"/>
              <a:buChar char="Ø"/>
              <a:defRPr/>
            </a:pPr>
            <a:r>
              <a:rPr lang="zh-CN" altLang="en-US">
                <a:cs typeface="+mn-ea"/>
                <a:sym typeface="+mn-lt"/>
              </a:rPr>
              <a:t>若在集电极回路上结上负载，就可实现电压的放大作用。</a:t>
            </a:r>
          </a:p>
          <a:p>
            <a:pPr eaLnBrk="1" hangingPunct="1">
              <a:lnSpc>
                <a:spcPct val="140000"/>
              </a:lnSpc>
              <a:buFont typeface="Wingdings" panose="05000000000000000000" pitchFamily="2" charset="2"/>
              <a:buChar char="Ø"/>
              <a:defRPr/>
            </a:pPr>
            <a:r>
              <a:rPr lang="zh-CN" altLang="en-US">
                <a:cs typeface="+mn-ea"/>
                <a:sym typeface="+mn-lt"/>
              </a:rPr>
              <a:t>放大作用的必要条件：</a:t>
            </a:r>
            <a:r>
              <a:rPr lang="zh-CN" altLang="en-US">
                <a:solidFill>
                  <a:schemeClr val="accent2"/>
                </a:solidFill>
                <a:cs typeface="+mn-ea"/>
                <a:sym typeface="+mn-lt"/>
              </a:rPr>
              <a:t>基区宽度很窄，小于注入电子的扩散长度</a:t>
            </a:r>
            <a:r>
              <a:rPr lang="zh-CN" altLang="en-US">
                <a:cs typeface="+mn-ea"/>
                <a:sym typeface="+mn-lt"/>
              </a:rPr>
              <a:t>。（也是</a:t>
            </a:r>
            <a:r>
              <a:rPr lang="en-US" altLang="zh-CN">
                <a:cs typeface="+mn-ea"/>
                <a:sym typeface="+mn-lt"/>
              </a:rPr>
              <a:t>BJT</a:t>
            </a:r>
            <a:r>
              <a:rPr lang="zh-CN" altLang="en-US">
                <a:cs typeface="+mn-ea"/>
                <a:sym typeface="+mn-lt"/>
              </a:rPr>
              <a:t>与普通背靠背</a:t>
            </a:r>
            <a:r>
              <a:rPr lang="en-US" altLang="zh-CN">
                <a:cs typeface="+mn-ea"/>
                <a:sym typeface="+mn-lt"/>
              </a:rPr>
              <a:t>PN</a:t>
            </a:r>
            <a:r>
              <a:rPr lang="zh-CN" altLang="en-US">
                <a:cs typeface="+mn-ea"/>
                <a:sym typeface="+mn-lt"/>
              </a:rPr>
              <a:t>结的区别）。</a:t>
            </a:r>
          </a:p>
        </p:txBody>
      </p:sp>
      <p:pic>
        <p:nvPicPr>
          <p:cNvPr id="13315" name="Picture 5" descr="3T5">
            <a:extLst>
              <a:ext uri="{FF2B5EF4-FFF2-40B4-BE49-F238E27FC236}">
                <a16:creationId xmlns:a16="http://schemas.microsoft.com/office/drawing/2014/main" id="{0710731C-185C-4AE8-AB65-356BB055F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276600"/>
            <a:ext cx="3886200"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6" descr="1 002">
            <a:extLst>
              <a:ext uri="{FF2B5EF4-FFF2-40B4-BE49-F238E27FC236}">
                <a16:creationId xmlns:a16="http://schemas.microsoft.com/office/drawing/2014/main" id="{DC717931-FAFE-496C-8E20-F5179C3DAB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4800600"/>
            <a:ext cx="22860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7" descr="未标题-1">
            <a:extLst>
              <a:ext uri="{FF2B5EF4-FFF2-40B4-BE49-F238E27FC236}">
                <a16:creationId xmlns:a16="http://schemas.microsoft.com/office/drawing/2014/main" id="{BABA8C78-D81C-4882-8BAD-539F674C2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3200400"/>
            <a:ext cx="21717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7676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1">
            <a:extLst>
              <a:ext uri="{FF2B5EF4-FFF2-40B4-BE49-F238E27FC236}">
                <a16:creationId xmlns:a16="http://schemas.microsoft.com/office/drawing/2014/main" id="{C122022E-BB46-458F-9D6F-1307EEED1826}"/>
              </a:ext>
            </a:extLst>
          </p:cNvPr>
          <p:cNvSpPr>
            <a:spLocks noChangeArrowheads="1"/>
          </p:cNvSpPr>
          <p:nvPr/>
        </p:nvSpPr>
        <p:spPr bwMode="auto">
          <a:xfrm>
            <a:off x="406400" y="5692097"/>
            <a:ext cx="7848600" cy="406330"/>
          </a:xfrm>
          <a:prstGeom prst="rect">
            <a:avLst/>
          </a:prstGeom>
          <a:noFill/>
          <a:ln w="38100"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endParaRPr lang="zh-CN" altLang="en-US">
              <a:cs typeface="+mn-ea"/>
              <a:sym typeface="+mn-lt"/>
            </a:endParaRPr>
          </a:p>
        </p:txBody>
      </p:sp>
      <p:pic>
        <p:nvPicPr>
          <p:cNvPr id="14340" name="Picture 5" descr="图片1">
            <a:extLst>
              <a:ext uri="{FF2B5EF4-FFF2-40B4-BE49-F238E27FC236}">
                <a16:creationId xmlns:a16="http://schemas.microsoft.com/office/drawing/2014/main" id="{96624490-C4BC-4175-B400-81F469CE9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67799"/>
            <a:ext cx="4038600"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7" name="Rectangle 9">
            <a:extLst>
              <a:ext uri="{FF2B5EF4-FFF2-40B4-BE49-F238E27FC236}">
                <a16:creationId xmlns:a16="http://schemas.microsoft.com/office/drawing/2014/main" id="{1C8E683C-10F9-41B1-A59C-1E4AEF287BEC}"/>
              </a:ext>
            </a:extLst>
          </p:cNvPr>
          <p:cNvSpPr>
            <a:spLocks noChangeArrowheads="1"/>
          </p:cNvSpPr>
          <p:nvPr/>
        </p:nvSpPr>
        <p:spPr bwMode="auto">
          <a:xfrm>
            <a:off x="4343400" y="2067799"/>
            <a:ext cx="4648200"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marL="447675" indent="-447675"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defRPr/>
            </a:pPr>
            <a:r>
              <a:rPr lang="en-US" altLang="zh-CN" sz="1600" i="1" dirty="0" err="1">
                <a:cs typeface="+mn-ea"/>
                <a:sym typeface="+mn-lt"/>
              </a:rPr>
              <a:t>I</a:t>
            </a:r>
            <a:r>
              <a:rPr lang="en-US" altLang="zh-CN" sz="1600" i="1" baseline="-30000" dirty="0" err="1">
                <a:cs typeface="+mn-ea"/>
                <a:sym typeface="+mn-lt"/>
              </a:rPr>
              <a:t>nE</a:t>
            </a:r>
            <a:r>
              <a:rPr lang="zh-CN" altLang="en-US" sz="1600" dirty="0">
                <a:cs typeface="+mn-ea"/>
                <a:sym typeface="+mn-lt"/>
              </a:rPr>
              <a:t>：从发射区（</a:t>
            </a:r>
            <a:r>
              <a:rPr lang="en-US" altLang="zh-CN" sz="1600" dirty="0">
                <a:cs typeface="+mn-ea"/>
                <a:sym typeface="+mn-lt"/>
              </a:rPr>
              <a:t>E</a:t>
            </a:r>
            <a:r>
              <a:rPr lang="zh-CN" altLang="en-US" sz="1600" dirty="0">
                <a:cs typeface="+mn-ea"/>
                <a:sym typeface="+mn-lt"/>
              </a:rPr>
              <a:t>）注入到基区（</a:t>
            </a:r>
            <a:r>
              <a:rPr lang="en-US" altLang="zh-CN" sz="1600" dirty="0">
                <a:cs typeface="+mn-ea"/>
                <a:sym typeface="+mn-lt"/>
              </a:rPr>
              <a:t>B</a:t>
            </a:r>
            <a:r>
              <a:rPr lang="zh-CN" altLang="en-US" sz="1600" dirty="0">
                <a:cs typeface="+mn-ea"/>
                <a:sym typeface="+mn-lt"/>
              </a:rPr>
              <a:t>）中的电子流（正电流反向）</a:t>
            </a:r>
          </a:p>
          <a:p>
            <a:pPr>
              <a:lnSpc>
                <a:spcPct val="120000"/>
              </a:lnSpc>
              <a:defRPr/>
            </a:pPr>
            <a:r>
              <a:rPr lang="en-US" altLang="zh-CN" sz="1600" i="1" dirty="0">
                <a:cs typeface="+mn-ea"/>
                <a:sym typeface="+mn-lt"/>
              </a:rPr>
              <a:t>I</a:t>
            </a:r>
            <a:r>
              <a:rPr lang="en-US" altLang="zh-CN" sz="1600" i="1" baseline="-30000" dirty="0">
                <a:cs typeface="+mn-ea"/>
                <a:sym typeface="+mn-lt"/>
              </a:rPr>
              <a:t>nc</a:t>
            </a:r>
            <a:r>
              <a:rPr lang="zh-CN" altLang="en-US" sz="1600" dirty="0">
                <a:cs typeface="+mn-ea"/>
                <a:sym typeface="+mn-lt"/>
              </a:rPr>
              <a:t>：电子流</a:t>
            </a:r>
            <a:r>
              <a:rPr lang="en-US" altLang="zh-CN" sz="1600" i="1" dirty="0" err="1">
                <a:cs typeface="+mn-ea"/>
                <a:sym typeface="+mn-lt"/>
              </a:rPr>
              <a:t>I</a:t>
            </a:r>
            <a:r>
              <a:rPr lang="en-US" altLang="zh-CN" sz="1600" i="1" baseline="-30000" dirty="0" err="1">
                <a:cs typeface="+mn-ea"/>
                <a:sym typeface="+mn-lt"/>
              </a:rPr>
              <a:t>nE</a:t>
            </a:r>
            <a:r>
              <a:rPr lang="zh-CN" altLang="en-US" sz="1600" dirty="0">
                <a:cs typeface="+mn-ea"/>
                <a:sym typeface="+mn-lt"/>
              </a:rPr>
              <a:t>中到达集电结（</a:t>
            </a:r>
            <a:r>
              <a:rPr lang="en-US" altLang="zh-CN" sz="1600" dirty="0">
                <a:cs typeface="+mn-ea"/>
                <a:sym typeface="+mn-lt"/>
              </a:rPr>
              <a:t>C</a:t>
            </a:r>
            <a:r>
              <a:rPr lang="zh-CN" altLang="en-US" sz="1600" dirty="0">
                <a:cs typeface="+mn-ea"/>
                <a:sym typeface="+mn-lt"/>
              </a:rPr>
              <a:t>）的部分 </a:t>
            </a:r>
          </a:p>
          <a:p>
            <a:pPr>
              <a:lnSpc>
                <a:spcPct val="120000"/>
              </a:lnSpc>
              <a:defRPr/>
            </a:pPr>
            <a:r>
              <a:rPr lang="en-US" altLang="zh-CN" sz="1600" i="1" dirty="0" err="1">
                <a:cs typeface="+mn-ea"/>
                <a:sym typeface="+mn-lt"/>
              </a:rPr>
              <a:t>I</a:t>
            </a:r>
            <a:r>
              <a:rPr lang="en-US" altLang="zh-CN" sz="1600" i="1" baseline="-30000" dirty="0" err="1">
                <a:cs typeface="+mn-ea"/>
                <a:sym typeface="+mn-lt"/>
              </a:rPr>
              <a:t>nE</a:t>
            </a:r>
            <a:r>
              <a:rPr lang="en-US" altLang="zh-CN" sz="1600" i="1" dirty="0" err="1">
                <a:cs typeface="+mn-ea"/>
                <a:sym typeface="+mn-lt"/>
              </a:rPr>
              <a:t>-I</a:t>
            </a:r>
            <a:r>
              <a:rPr lang="en-US" altLang="zh-CN" sz="1600" i="1" baseline="-30000" dirty="0" err="1">
                <a:cs typeface="+mn-ea"/>
                <a:sym typeface="+mn-lt"/>
              </a:rPr>
              <a:t>nC</a:t>
            </a:r>
            <a:r>
              <a:rPr lang="zh-CN" altLang="en-US" sz="1600" dirty="0">
                <a:cs typeface="+mn-ea"/>
                <a:sym typeface="+mn-lt"/>
              </a:rPr>
              <a:t>：基区注入电子通过基区时复合掉的电子流</a:t>
            </a:r>
          </a:p>
          <a:p>
            <a:pPr>
              <a:lnSpc>
                <a:spcPct val="120000"/>
              </a:lnSpc>
              <a:defRPr/>
            </a:pPr>
            <a:r>
              <a:rPr lang="en-US" altLang="zh-CN" sz="1600" i="1" dirty="0" err="1">
                <a:cs typeface="+mn-ea"/>
                <a:sym typeface="+mn-lt"/>
              </a:rPr>
              <a:t>I</a:t>
            </a:r>
            <a:r>
              <a:rPr lang="en-US" altLang="zh-CN" sz="1600" i="1" baseline="-30000" dirty="0" err="1">
                <a:cs typeface="+mn-ea"/>
                <a:sym typeface="+mn-lt"/>
              </a:rPr>
              <a:t>pE</a:t>
            </a:r>
            <a:r>
              <a:rPr lang="zh-CN" altLang="en-US" sz="1600" dirty="0">
                <a:cs typeface="+mn-ea"/>
                <a:sym typeface="+mn-lt"/>
              </a:rPr>
              <a:t>：从基区注入到发射区的空穴电流</a:t>
            </a:r>
          </a:p>
          <a:p>
            <a:pPr>
              <a:lnSpc>
                <a:spcPct val="120000"/>
              </a:lnSpc>
              <a:defRPr/>
            </a:pPr>
            <a:r>
              <a:rPr lang="en-US" altLang="zh-CN" sz="1600" i="1" dirty="0">
                <a:cs typeface="+mn-ea"/>
                <a:sym typeface="+mn-lt"/>
              </a:rPr>
              <a:t>I</a:t>
            </a:r>
            <a:r>
              <a:rPr lang="en-US" altLang="zh-CN" sz="1600" i="1" baseline="-30000" dirty="0">
                <a:cs typeface="+mn-ea"/>
                <a:sym typeface="+mn-lt"/>
              </a:rPr>
              <a:t>RE</a:t>
            </a:r>
            <a:r>
              <a:rPr lang="zh-CN" altLang="en-US" sz="1600" dirty="0">
                <a:cs typeface="+mn-ea"/>
                <a:sym typeface="+mn-lt"/>
              </a:rPr>
              <a:t>：发射结空间电荷区内的复合电流</a:t>
            </a:r>
          </a:p>
          <a:p>
            <a:pPr>
              <a:lnSpc>
                <a:spcPct val="120000"/>
              </a:lnSpc>
              <a:defRPr/>
            </a:pPr>
            <a:r>
              <a:rPr lang="en-US" altLang="zh-CN" sz="1600" i="1" dirty="0">
                <a:cs typeface="+mn-ea"/>
                <a:sym typeface="+mn-lt"/>
              </a:rPr>
              <a:t>I</a:t>
            </a:r>
            <a:r>
              <a:rPr lang="en-US" altLang="zh-CN" sz="1600" i="1" baseline="-30000" dirty="0">
                <a:cs typeface="+mn-ea"/>
                <a:sym typeface="+mn-lt"/>
              </a:rPr>
              <a:t>C0</a:t>
            </a:r>
            <a:r>
              <a:rPr lang="zh-CN" altLang="en-US" sz="1600" dirty="0">
                <a:cs typeface="+mn-ea"/>
                <a:sym typeface="+mn-lt"/>
              </a:rPr>
              <a:t>：集电结反向电流，包括集电结反向饱和电流</a:t>
            </a:r>
            <a:r>
              <a:rPr lang="en-US" altLang="zh-CN" sz="1600" i="1" dirty="0">
                <a:cs typeface="+mn-ea"/>
                <a:sym typeface="+mn-lt"/>
              </a:rPr>
              <a:t>I</a:t>
            </a:r>
            <a:r>
              <a:rPr lang="en-US" altLang="zh-CN" sz="1600" i="1" baseline="-30000" dirty="0">
                <a:cs typeface="+mn-ea"/>
                <a:sym typeface="+mn-lt"/>
              </a:rPr>
              <a:t>cn0</a:t>
            </a:r>
            <a:r>
              <a:rPr lang="zh-CN" altLang="en-US" sz="1600" dirty="0">
                <a:cs typeface="+mn-ea"/>
                <a:sym typeface="+mn-lt"/>
              </a:rPr>
              <a:t>和集电结空间电荷区产生电流</a:t>
            </a:r>
            <a:r>
              <a:rPr lang="en-US" altLang="zh-CN" sz="1600" i="1" dirty="0">
                <a:cs typeface="+mn-ea"/>
                <a:sym typeface="+mn-lt"/>
              </a:rPr>
              <a:t>I</a:t>
            </a:r>
            <a:r>
              <a:rPr lang="en-US" altLang="zh-CN" sz="1600" i="1" baseline="-30000" dirty="0">
                <a:cs typeface="+mn-ea"/>
                <a:sym typeface="+mn-lt"/>
              </a:rPr>
              <a:t>cp0</a:t>
            </a:r>
            <a:endParaRPr lang="en-US" altLang="zh-CN" sz="1600" dirty="0">
              <a:cs typeface="+mn-ea"/>
              <a:sym typeface="+mn-lt"/>
            </a:endParaRPr>
          </a:p>
        </p:txBody>
      </p:sp>
      <p:sp>
        <p:nvSpPr>
          <p:cNvPr id="2058" name="Rectangle 11">
            <a:extLst>
              <a:ext uri="{FF2B5EF4-FFF2-40B4-BE49-F238E27FC236}">
                <a16:creationId xmlns:a16="http://schemas.microsoft.com/office/drawing/2014/main" id="{BD11701C-64C1-4515-83E7-F2140B8C058B}"/>
              </a:ext>
            </a:extLst>
          </p:cNvPr>
          <p:cNvSpPr>
            <a:spLocks noChangeArrowheads="1"/>
          </p:cNvSpPr>
          <p:nvPr/>
        </p:nvSpPr>
        <p:spPr bwMode="auto">
          <a:xfrm>
            <a:off x="0" y="4260137"/>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tabLst>
                <a:tab pos="1943100" algn="l"/>
              </a:tabLst>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tabLst>
                <a:tab pos="1943100" algn="l"/>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tabLst>
                <a:tab pos="1943100" algn="l"/>
              </a:tabLst>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tabLst>
                <a:tab pos="1943100" algn="l"/>
              </a:tabLst>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tabLst>
                <a:tab pos="1943100" algn="l"/>
              </a:tabLst>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tabLst>
                <a:tab pos="1943100" algn="l"/>
              </a:tabLs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tabLst>
                <a:tab pos="1943100" algn="l"/>
              </a:tabLs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tabLst>
                <a:tab pos="1943100" algn="l"/>
              </a:tabLs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tabLst>
                <a:tab pos="1943100" algn="l"/>
              </a:tabLs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zh-CN" sz="1800" b="0">
              <a:cs typeface="+mn-ea"/>
              <a:sym typeface="+mn-lt"/>
            </a:endParaRPr>
          </a:p>
        </p:txBody>
      </p:sp>
      <p:graphicFrame>
        <p:nvGraphicFramePr>
          <p:cNvPr id="14343" name="Object 15">
            <a:extLst>
              <a:ext uri="{FF2B5EF4-FFF2-40B4-BE49-F238E27FC236}">
                <a16:creationId xmlns:a16="http://schemas.microsoft.com/office/drawing/2014/main" id="{D3E97781-D615-4870-BC70-0DC083D0C70E}"/>
              </a:ext>
            </a:extLst>
          </p:cNvPr>
          <p:cNvGraphicFramePr>
            <a:graphicFrameLocks noChangeAspect="1"/>
          </p:cNvGraphicFramePr>
          <p:nvPr>
            <p:extLst>
              <p:ext uri="{D42A27DB-BD31-4B8C-83A1-F6EECF244321}">
                <p14:modId xmlns:p14="http://schemas.microsoft.com/office/powerpoint/2010/main" val="1670988470"/>
              </p:ext>
            </p:extLst>
          </p:nvPr>
        </p:nvGraphicFramePr>
        <p:xfrm>
          <a:off x="2438400" y="5115799"/>
          <a:ext cx="1600200" cy="322263"/>
        </p:xfrm>
        <a:graphic>
          <a:graphicData uri="http://schemas.openxmlformats.org/presentationml/2006/ole">
            <mc:AlternateContent xmlns:mc="http://schemas.openxmlformats.org/markup-compatibility/2006">
              <mc:Choice xmlns:v="urn:schemas-microsoft-com:vml" Requires="v">
                <p:oleObj spid="_x0000_s441498" name="Equation" r:id="rId4" imgW="1180588" imgH="241195" progId="Equation.DSMT4">
                  <p:embed/>
                </p:oleObj>
              </mc:Choice>
              <mc:Fallback>
                <p:oleObj name="Equation" r:id="rId4" imgW="1180588" imgH="241195" progId="Equation.DSMT4">
                  <p:embed/>
                  <p:pic>
                    <p:nvPicPr>
                      <p:cNvPr id="14343" name="Object 15">
                        <a:extLst>
                          <a:ext uri="{FF2B5EF4-FFF2-40B4-BE49-F238E27FC236}">
                            <a16:creationId xmlns:a16="http://schemas.microsoft.com/office/drawing/2014/main" id="{D3E97781-D615-4870-BC70-0DC083D0C7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5115799"/>
                        <a:ext cx="16002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4" name="Object 14">
            <a:extLst>
              <a:ext uri="{FF2B5EF4-FFF2-40B4-BE49-F238E27FC236}">
                <a16:creationId xmlns:a16="http://schemas.microsoft.com/office/drawing/2014/main" id="{F7FE1DD4-7458-4254-B6B1-3FA16660A87A}"/>
              </a:ext>
            </a:extLst>
          </p:cNvPr>
          <p:cNvGraphicFramePr>
            <a:graphicFrameLocks noChangeAspect="1"/>
          </p:cNvGraphicFramePr>
          <p:nvPr>
            <p:extLst>
              <p:ext uri="{D42A27DB-BD31-4B8C-83A1-F6EECF244321}">
                <p14:modId xmlns:p14="http://schemas.microsoft.com/office/powerpoint/2010/main" val="3383981761"/>
              </p:ext>
            </p:extLst>
          </p:nvPr>
        </p:nvGraphicFramePr>
        <p:xfrm>
          <a:off x="2362200" y="5699015"/>
          <a:ext cx="2438400" cy="300037"/>
        </p:xfrm>
        <a:graphic>
          <a:graphicData uri="http://schemas.openxmlformats.org/presentationml/2006/ole">
            <mc:AlternateContent xmlns:mc="http://schemas.openxmlformats.org/markup-compatibility/2006">
              <mc:Choice xmlns:v="urn:schemas-microsoft-com:vml" Requires="v">
                <p:oleObj spid="_x0000_s441499" name="Equation" r:id="rId6" imgW="1930400" imgH="241300" progId="Equation.DSMT4">
                  <p:embed/>
                </p:oleObj>
              </mc:Choice>
              <mc:Fallback>
                <p:oleObj name="Equation" r:id="rId6" imgW="1930400" imgH="241300" progId="Equation.DSMT4">
                  <p:embed/>
                  <p:pic>
                    <p:nvPicPr>
                      <p:cNvPr id="14344" name="Object 14">
                        <a:extLst>
                          <a:ext uri="{FF2B5EF4-FFF2-40B4-BE49-F238E27FC236}">
                            <a16:creationId xmlns:a16="http://schemas.microsoft.com/office/drawing/2014/main" id="{F7FE1DD4-7458-4254-B6B1-3FA16660A8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5699015"/>
                        <a:ext cx="243840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5" name="Object 13">
            <a:extLst>
              <a:ext uri="{FF2B5EF4-FFF2-40B4-BE49-F238E27FC236}">
                <a16:creationId xmlns:a16="http://schemas.microsoft.com/office/drawing/2014/main" id="{EBC84728-C223-4609-9A4D-701EA55F816B}"/>
              </a:ext>
            </a:extLst>
          </p:cNvPr>
          <p:cNvGraphicFramePr>
            <a:graphicFrameLocks noChangeAspect="1"/>
          </p:cNvGraphicFramePr>
          <p:nvPr>
            <p:extLst>
              <p:ext uri="{D42A27DB-BD31-4B8C-83A1-F6EECF244321}">
                <p14:modId xmlns:p14="http://schemas.microsoft.com/office/powerpoint/2010/main" val="3429681979"/>
              </p:ext>
            </p:extLst>
          </p:nvPr>
        </p:nvGraphicFramePr>
        <p:xfrm>
          <a:off x="2674939" y="6231053"/>
          <a:ext cx="1066800" cy="287338"/>
        </p:xfrm>
        <a:graphic>
          <a:graphicData uri="http://schemas.openxmlformats.org/presentationml/2006/ole">
            <mc:AlternateContent xmlns:mc="http://schemas.openxmlformats.org/markup-compatibility/2006">
              <mc:Choice xmlns:v="urn:schemas-microsoft-com:vml" Requires="v">
                <p:oleObj spid="_x0000_s441500" name="Equation" r:id="rId8" imgW="850900" imgH="228600" progId="Equation.DSMT4">
                  <p:embed/>
                </p:oleObj>
              </mc:Choice>
              <mc:Fallback>
                <p:oleObj name="Equation" r:id="rId8" imgW="850900" imgH="228600" progId="Equation.DSMT4">
                  <p:embed/>
                  <p:pic>
                    <p:nvPicPr>
                      <p:cNvPr id="14345" name="Object 13">
                        <a:extLst>
                          <a:ext uri="{FF2B5EF4-FFF2-40B4-BE49-F238E27FC236}">
                            <a16:creationId xmlns:a16="http://schemas.microsoft.com/office/drawing/2014/main" id="{EBC84728-C223-4609-9A4D-701EA55F81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74939" y="6231053"/>
                        <a:ext cx="1066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6" name="Object 12">
            <a:extLst>
              <a:ext uri="{FF2B5EF4-FFF2-40B4-BE49-F238E27FC236}">
                <a16:creationId xmlns:a16="http://schemas.microsoft.com/office/drawing/2014/main" id="{FC4F7A02-5904-40EF-AB27-E913163E7CC0}"/>
              </a:ext>
            </a:extLst>
          </p:cNvPr>
          <p:cNvGraphicFramePr>
            <a:graphicFrameLocks noChangeAspect="1"/>
          </p:cNvGraphicFramePr>
          <p:nvPr>
            <p:extLst>
              <p:ext uri="{D42A27DB-BD31-4B8C-83A1-F6EECF244321}">
                <p14:modId xmlns:p14="http://schemas.microsoft.com/office/powerpoint/2010/main" val="3174106941"/>
              </p:ext>
            </p:extLst>
          </p:nvPr>
        </p:nvGraphicFramePr>
        <p:xfrm>
          <a:off x="5973330" y="5744449"/>
          <a:ext cx="990600" cy="301625"/>
        </p:xfrm>
        <a:graphic>
          <a:graphicData uri="http://schemas.openxmlformats.org/presentationml/2006/ole">
            <mc:AlternateContent xmlns:mc="http://schemas.openxmlformats.org/markup-compatibility/2006">
              <mc:Choice xmlns:v="urn:schemas-microsoft-com:vml" Requires="v">
                <p:oleObj spid="_x0000_s441501" name="Equation" r:id="rId10" imgW="749300" imgH="228600" progId="Equation.DSMT4">
                  <p:embed/>
                </p:oleObj>
              </mc:Choice>
              <mc:Fallback>
                <p:oleObj name="Equation" r:id="rId10" imgW="749300" imgH="228600" progId="Equation.DSMT4">
                  <p:embed/>
                  <p:pic>
                    <p:nvPicPr>
                      <p:cNvPr id="14346" name="Object 12">
                        <a:extLst>
                          <a:ext uri="{FF2B5EF4-FFF2-40B4-BE49-F238E27FC236}">
                            <a16:creationId xmlns:a16="http://schemas.microsoft.com/office/drawing/2014/main" id="{FC4F7A02-5904-40EF-AB27-E913163E7C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73330" y="5744449"/>
                        <a:ext cx="9906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920" name="Rectangle 16">
            <a:extLst>
              <a:ext uri="{FF2B5EF4-FFF2-40B4-BE49-F238E27FC236}">
                <a16:creationId xmlns:a16="http://schemas.microsoft.com/office/drawing/2014/main" id="{C663953C-1D39-4506-BE2E-3EA5AFF6EAFA}"/>
              </a:ext>
            </a:extLst>
          </p:cNvPr>
          <p:cNvSpPr>
            <a:spLocks noChangeArrowheads="1"/>
          </p:cNvSpPr>
          <p:nvPr/>
        </p:nvSpPr>
        <p:spPr bwMode="auto">
          <a:xfrm>
            <a:off x="762000" y="5115799"/>
            <a:ext cx="1412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1600">
                <a:cs typeface="+mn-ea"/>
                <a:sym typeface="+mn-lt"/>
              </a:rPr>
              <a:t>发射结电流：</a:t>
            </a:r>
          </a:p>
        </p:txBody>
      </p:sp>
      <p:sp>
        <p:nvSpPr>
          <p:cNvPr id="123921" name="Rectangle 17">
            <a:extLst>
              <a:ext uri="{FF2B5EF4-FFF2-40B4-BE49-F238E27FC236}">
                <a16:creationId xmlns:a16="http://schemas.microsoft.com/office/drawing/2014/main" id="{1F32E338-990B-4CEC-B6A6-37653165BF21}"/>
              </a:ext>
            </a:extLst>
          </p:cNvPr>
          <p:cNvSpPr>
            <a:spLocks noChangeArrowheads="1"/>
          </p:cNvSpPr>
          <p:nvPr/>
        </p:nvSpPr>
        <p:spPr bwMode="auto">
          <a:xfrm>
            <a:off x="809188" y="5709524"/>
            <a:ext cx="1208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1600" dirty="0">
                <a:cs typeface="+mn-ea"/>
                <a:sym typeface="+mn-lt"/>
              </a:rPr>
              <a:t>基极电流：</a:t>
            </a:r>
          </a:p>
        </p:txBody>
      </p:sp>
      <p:sp>
        <p:nvSpPr>
          <p:cNvPr id="123922" name="Rectangle 18">
            <a:extLst>
              <a:ext uri="{FF2B5EF4-FFF2-40B4-BE49-F238E27FC236}">
                <a16:creationId xmlns:a16="http://schemas.microsoft.com/office/drawing/2014/main" id="{AD586399-0DB3-432A-B013-0542AF8238F7}"/>
              </a:ext>
            </a:extLst>
          </p:cNvPr>
          <p:cNvSpPr>
            <a:spLocks noChangeArrowheads="1"/>
          </p:cNvSpPr>
          <p:nvPr/>
        </p:nvSpPr>
        <p:spPr bwMode="auto">
          <a:xfrm>
            <a:off x="739198" y="6220734"/>
            <a:ext cx="1412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1600" dirty="0">
                <a:cs typeface="+mn-ea"/>
                <a:sym typeface="+mn-lt"/>
              </a:rPr>
              <a:t>集电极电流：</a:t>
            </a:r>
          </a:p>
        </p:txBody>
      </p:sp>
      <p:sp>
        <p:nvSpPr>
          <p:cNvPr id="123923" name="Rectangle 19">
            <a:extLst>
              <a:ext uri="{FF2B5EF4-FFF2-40B4-BE49-F238E27FC236}">
                <a16:creationId xmlns:a16="http://schemas.microsoft.com/office/drawing/2014/main" id="{732D6287-0E20-4BAA-B6C0-F361A68F14D5}"/>
              </a:ext>
            </a:extLst>
          </p:cNvPr>
          <p:cNvSpPr>
            <a:spLocks noChangeArrowheads="1"/>
          </p:cNvSpPr>
          <p:nvPr/>
        </p:nvSpPr>
        <p:spPr bwMode="auto">
          <a:xfrm>
            <a:off x="5791200" y="5115799"/>
            <a:ext cx="1412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1600" dirty="0">
                <a:cs typeface="+mn-ea"/>
                <a:sym typeface="+mn-lt"/>
              </a:rPr>
              <a:t>三者有关系：</a:t>
            </a:r>
          </a:p>
        </p:txBody>
      </p:sp>
      <p:sp>
        <p:nvSpPr>
          <p:cNvPr id="2063" name="Rectangle 20">
            <a:extLst>
              <a:ext uri="{FF2B5EF4-FFF2-40B4-BE49-F238E27FC236}">
                <a16:creationId xmlns:a16="http://schemas.microsoft.com/office/drawing/2014/main" id="{82B74169-C895-40FB-84B2-315AD7DBE372}"/>
              </a:ext>
            </a:extLst>
          </p:cNvPr>
          <p:cNvSpPr>
            <a:spLocks noChangeArrowheads="1"/>
          </p:cNvSpPr>
          <p:nvPr/>
        </p:nvSpPr>
        <p:spPr bwMode="auto">
          <a:xfrm>
            <a:off x="-11113" y="4555412"/>
            <a:ext cx="18415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zh-CN" sz="1800" b="0">
              <a:cs typeface="+mn-ea"/>
              <a:sym typeface="+mn-lt"/>
            </a:endParaRPr>
          </a:p>
        </p:txBody>
      </p:sp>
      <p:sp>
        <p:nvSpPr>
          <p:cNvPr id="16" name="Text Box 177">
            <a:extLst>
              <a:ext uri="{FF2B5EF4-FFF2-40B4-BE49-F238E27FC236}">
                <a16:creationId xmlns:a16="http://schemas.microsoft.com/office/drawing/2014/main" id="{BC88A26D-80CA-4B9F-B0C6-3CFA41A9EBB9}"/>
              </a:ext>
            </a:extLst>
          </p:cNvPr>
          <p:cNvSpPr txBox="1">
            <a:spLocks noChangeArrowheads="1"/>
          </p:cNvSpPr>
          <p:nvPr/>
        </p:nvSpPr>
        <p:spPr bwMode="auto">
          <a:xfrm>
            <a:off x="227013" y="1512174"/>
            <a:ext cx="1470025" cy="307975"/>
          </a:xfrm>
          <a:prstGeom prst="rect">
            <a:avLst/>
          </a:prstGeom>
          <a:solidFill>
            <a:schemeClr val="bg1"/>
          </a:solidFill>
          <a:ln w="57150" cmpd="thickThin"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1400" b="0">
                <a:solidFill>
                  <a:schemeClr val="accent2"/>
                </a:solidFill>
                <a:latin typeface="Times New Roman" panose="02020603050405020304" pitchFamily="18" charset="0"/>
                <a:ea typeface="宋体" panose="02010600030101010101" pitchFamily="2" charset="-122"/>
                <a:cs typeface="+mn-ea"/>
                <a:sym typeface="+mn-lt"/>
              </a:rPr>
              <a:t>1.</a:t>
            </a:r>
            <a:r>
              <a:rPr lang="zh-CN" altLang="en-US" sz="1400" b="0">
                <a:solidFill>
                  <a:schemeClr val="accent2"/>
                </a:solidFill>
                <a:latin typeface="Times New Roman" panose="02020603050405020304" pitchFamily="18" charset="0"/>
                <a:ea typeface="宋体" panose="02010600030101010101" pitchFamily="2" charset="-122"/>
                <a:cs typeface="+mn-ea"/>
                <a:sym typeface="+mn-lt"/>
              </a:rPr>
              <a:t>发射区注入</a:t>
            </a:r>
          </a:p>
        </p:txBody>
      </p:sp>
      <p:sp>
        <p:nvSpPr>
          <p:cNvPr id="17" name="Text Box 181">
            <a:extLst>
              <a:ext uri="{FF2B5EF4-FFF2-40B4-BE49-F238E27FC236}">
                <a16:creationId xmlns:a16="http://schemas.microsoft.com/office/drawing/2014/main" id="{E31E1A86-9655-4889-B04C-DC5786F3EF73}"/>
              </a:ext>
            </a:extLst>
          </p:cNvPr>
          <p:cNvSpPr txBox="1">
            <a:spLocks noChangeArrowheads="1"/>
          </p:cNvSpPr>
          <p:nvPr/>
        </p:nvSpPr>
        <p:spPr bwMode="auto">
          <a:xfrm>
            <a:off x="1768475" y="1512174"/>
            <a:ext cx="1470025" cy="307975"/>
          </a:xfrm>
          <a:prstGeom prst="rect">
            <a:avLst/>
          </a:prstGeom>
          <a:solidFill>
            <a:schemeClr val="bg1"/>
          </a:solidFill>
          <a:ln w="57150" cmpd="thickThin"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1400" b="0">
                <a:solidFill>
                  <a:schemeClr val="accent2"/>
                </a:solidFill>
                <a:latin typeface="Times New Roman" panose="02020603050405020304" pitchFamily="18" charset="0"/>
                <a:ea typeface="宋体" panose="02010600030101010101" pitchFamily="2" charset="-122"/>
                <a:cs typeface="+mn-ea"/>
                <a:sym typeface="+mn-lt"/>
              </a:rPr>
              <a:t>2.</a:t>
            </a:r>
            <a:r>
              <a:rPr lang="zh-CN" altLang="en-US" sz="1400" b="0">
                <a:solidFill>
                  <a:schemeClr val="accent2"/>
                </a:solidFill>
                <a:latin typeface="Times New Roman" panose="02020603050405020304" pitchFamily="18" charset="0"/>
                <a:ea typeface="宋体" panose="02010600030101010101" pitchFamily="2" charset="-122"/>
                <a:cs typeface="+mn-ea"/>
                <a:sym typeface="+mn-lt"/>
              </a:rPr>
              <a:t>基区输运</a:t>
            </a:r>
          </a:p>
        </p:txBody>
      </p:sp>
      <p:sp>
        <p:nvSpPr>
          <p:cNvPr id="18" name="Text Box 182">
            <a:extLst>
              <a:ext uri="{FF2B5EF4-FFF2-40B4-BE49-F238E27FC236}">
                <a16:creationId xmlns:a16="http://schemas.microsoft.com/office/drawing/2014/main" id="{43C59AC0-D011-4618-8F75-4DADD1DC97B7}"/>
              </a:ext>
            </a:extLst>
          </p:cNvPr>
          <p:cNvSpPr txBox="1">
            <a:spLocks noChangeArrowheads="1"/>
          </p:cNvSpPr>
          <p:nvPr/>
        </p:nvSpPr>
        <p:spPr bwMode="auto">
          <a:xfrm>
            <a:off x="3330575" y="1501062"/>
            <a:ext cx="1470025" cy="307975"/>
          </a:xfrm>
          <a:prstGeom prst="rect">
            <a:avLst/>
          </a:prstGeom>
          <a:solidFill>
            <a:schemeClr val="bg1"/>
          </a:solidFill>
          <a:ln w="57150" cmpd="thickThin"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1400" b="0">
                <a:solidFill>
                  <a:schemeClr val="accent2"/>
                </a:solidFill>
                <a:latin typeface="Times New Roman" panose="02020603050405020304" pitchFamily="18" charset="0"/>
                <a:ea typeface="宋体" panose="02010600030101010101" pitchFamily="2" charset="-122"/>
                <a:cs typeface="+mn-ea"/>
                <a:sym typeface="+mn-lt"/>
              </a:rPr>
              <a:t>3.</a:t>
            </a:r>
            <a:r>
              <a:rPr lang="zh-CN" altLang="en-US" sz="1400" b="0">
                <a:solidFill>
                  <a:schemeClr val="accent2"/>
                </a:solidFill>
                <a:latin typeface="Times New Roman" panose="02020603050405020304" pitchFamily="18" charset="0"/>
                <a:ea typeface="宋体" panose="02010600030101010101" pitchFamily="2" charset="-122"/>
                <a:cs typeface="+mn-ea"/>
                <a:sym typeface="+mn-lt"/>
              </a:rPr>
              <a:t>集电结收集</a:t>
            </a:r>
          </a:p>
        </p:txBody>
      </p:sp>
      <p:cxnSp>
        <p:nvCxnSpPr>
          <p:cNvPr id="14355" name="直接箭头连接符 2">
            <a:extLst>
              <a:ext uri="{FF2B5EF4-FFF2-40B4-BE49-F238E27FC236}">
                <a16:creationId xmlns:a16="http://schemas.microsoft.com/office/drawing/2014/main" id="{FDE627FE-A89B-4BCD-860B-255B3CBF4A63}"/>
              </a:ext>
            </a:extLst>
          </p:cNvPr>
          <p:cNvCxnSpPr>
            <a:cxnSpLocks noChangeShapeType="1"/>
          </p:cNvCxnSpPr>
          <p:nvPr/>
        </p:nvCxnSpPr>
        <p:spPr bwMode="auto">
          <a:xfrm>
            <a:off x="685800" y="1820149"/>
            <a:ext cx="228600" cy="476250"/>
          </a:xfrm>
          <a:prstGeom prst="straightConnector1">
            <a:avLst/>
          </a:prstGeom>
          <a:noFill/>
          <a:ln w="9525" algn="ctr">
            <a:solidFill>
              <a:srgbClr val="FF3300"/>
            </a:solidFill>
            <a:round/>
            <a:headEnd/>
            <a:tailEnd type="triangle" w="med" len="med"/>
          </a:ln>
          <a:extLst>
            <a:ext uri="{909E8E84-426E-40DD-AFC4-6F175D3DCCD1}">
              <a14:hiddenFill xmlns:a14="http://schemas.microsoft.com/office/drawing/2010/main">
                <a:noFill/>
              </a14:hiddenFill>
            </a:ext>
          </a:extLst>
        </p:spPr>
      </p:cxnSp>
      <p:cxnSp>
        <p:nvCxnSpPr>
          <p:cNvPr id="14356" name="直接箭头连接符 20">
            <a:extLst>
              <a:ext uri="{FF2B5EF4-FFF2-40B4-BE49-F238E27FC236}">
                <a16:creationId xmlns:a16="http://schemas.microsoft.com/office/drawing/2014/main" id="{98C03BD9-B56A-49BB-A4E1-B90B98188C6F}"/>
              </a:ext>
            </a:extLst>
          </p:cNvPr>
          <p:cNvCxnSpPr>
            <a:cxnSpLocks/>
          </p:cNvCxnSpPr>
          <p:nvPr/>
        </p:nvCxnSpPr>
        <p:spPr bwMode="auto">
          <a:xfrm flipH="1">
            <a:off x="1981200" y="1829674"/>
            <a:ext cx="457200" cy="485775"/>
          </a:xfrm>
          <a:prstGeom prst="straightConnector1">
            <a:avLst/>
          </a:prstGeom>
          <a:noFill/>
          <a:ln w="9525" algn="ctr">
            <a:solidFill>
              <a:srgbClr val="FF3300"/>
            </a:solidFill>
            <a:round/>
            <a:headEnd/>
            <a:tailEnd type="triangle" w="med" len="med"/>
          </a:ln>
          <a:extLst>
            <a:ext uri="{909E8E84-426E-40DD-AFC4-6F175D3DCCD1}">
              <a14:hiddenFill xmlns:a14="http://schemas.microsoft.com/office/drawing/2010/main">
                <a:noFill/>
              </a14:hiddenFill>
            </a:ext>
          </a:extLst>
        </p:spPr>
      </p:cxnSp>
      <p:cxnSp>
        <p:nvCxnSpPr>
          <p:cNvPr id="14357" name="直接箭头连接符 22">
            <a:extLst>
              <a:ext uri="{FF2B5EF4-FFF2-40B4-BE49-F238E27FC236}">
                <a16:creationId xmlns:a16="http://schemas.microsoft.com/office/drawing/2014/main" id="{4B11ACB6-C241-4D3D-8F4B-DDCC69BA39CE}"/>
              </a:ext>
            </a:extLst>
          </p:cNvPr>
          <p:cNvCxnSpPr>
            <a:cxnSpLocks/>
          </p:cNvCxnSpPr>
          <p:nvPr/>
        </p:nvCxnSpPr>
        <p:spPr bwMode="auto">
          <a:xfrm flipH="1">
            <a:off x="3522663" y="1848724"/>
            <a:ext cx="457200" cy="485775"/>
          </a:xfrm>
          <a:prstGeom prst="straightConnector1">
            <a:avLst/>
          </a:prstGeom>
          <a:noFill/>
          <a:ln w="9525" algn="ctr">
            <a:solidFill>
              <a:srgbClr val="FF3300"/>
            </a:solidFill>
            <a:round/>
            <a:headEnd/>
            <a:tailEnd type="triangle" w="med" len="med"/>
          </a:ln>
          <a:extLst>
            <a:ext uri="{909E8E84-426E-40DD-AFC4-6F175D3DCCD1}">
              <a14:hiddenFill xmlns:a14="http://schemas.microsoft.com/office/drawing/2010/main">
                <a:noFill/>
              </a14:hiddenFill>
            </a:ext>
          </a:extLst>
        </p:spPr>
      </p:cxnSp>
      <p:sp>
        <p:nvSpPr>
          <p:cNvPr id="22" name="Rectangle 2">
            <a:extLst>
              <a:ext uri="{FF2B5EF4-FFF2-40B4-BE49-F238E27FC236}">
                <a16:creationId xmlns:a16="http://schemas.microsoft.com/office/drawing/2014/main" id="{54EFA0FB-13FA-4305-89B4-032E077ADDEA}"/>
              </a:ext>
            </a:extLst>
          </p:cNvPr>
          <p:cNvSpPr txBox="1">
            <a:spLocks noChangeArrowheads="1"/>
          </p:cNvSpPr>
          <p:nvPr/>
        </p:nvSpPr>
        <p:spPr>
          <a:xfrm>
            <a:off x="2029980" y="134341"/>
            <a:ext cx="7886700" cy="503925"/>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3.2  </a:t>
            </a:r>
            <a:r>
              <a:rPr lang="zh-CN" altLang="en-US">
                <a:latin typeface="Times New Roman" panose="02020603050405020304" pitchFamily="18" charset="0"/>
                <a:ea typeface="宋体" panose="02010600030101010101" pitchFamily="2" charset="-122"/>
              </a:rPr>
              <a:t>晶体管的电流放大特性 </a:t>
            </a:r>
            <a:endParaRPr lang="zh-CN" altLang="en-US" dirty="0">
              <a:latin typeface="Times New Roman" panose="02020603050405020304" pitchFamily="18" charset="0"/>
              <a:ea typeface="宋体" panose="02010600030101010101" pitchFamily="2" charset="-122"/>
            </a:endParaRPr>
          </a:p>
        </p:txBody>
      </p:sp>
      <p:sp>
        <p:nvSpPr>
          <p:cNvPr id="23" name="Rectangle 4">
            <a:extLst>
              <a:ext uri="{FF2B5EF4-FFF2-40B4-BE49-F238E27FC236}">
                <a16:creationId xmlns:a16="http://schemas.microsoft.com/office/drawing/2014/main" id="{E804A4EC-8832-4EC4-82EF-F2E94000A645}"/>
              </a:ext>
            </a:extLst>
          </p:cNvPr>
          <p:cNvSpPr txBox="1">
            <a:spLocks noChangeArrowheads="1"/>
          </p:cNvSpPr>
          <p:nvPr/>
        </p:nvSpPr>
        <p:spPr>
          <a:xfrm>
            <a:off x="173038" y="838200"/>
            <a:ext cx="8056562" cy="838200"/>
          </a:xfrm>
          <a:prstGeom prst="rect">
            <a:avLst/>
          </a:prstGeom>
          <a:noFill/>
          <a:ln/>
        </p:spPr>
        <p:txBody>
          <a:bodyP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3200">
                <a:latin typeface="Times New Roman" panose="02020603050405020304" pitchFamily="18" charset="0"/>
                <a:ea typeface="宋体" panose="02010600030101010101" pitchFamily="2" charset="-122"/>
              </a:rPr>
              <a:t>3.2.2  </a:t>
            </a:r>
            <a:r>
              <a:rPr lang="zh-CN" altLang="en-US" sz="3200">
                <a:latin typeface="Times New Roman" panose="02020603050405020304" pitchFamily="18" charset="0"/>
                <a:ea typeface="宋体" panose="02010600030101010101" pitchFamily="2" charset="-122"/>
              </a:rPr>
              <a:t>晶体管内的电流传输与各端电流的形成 </a:t>
            </a:r>
            <a:endParaRPr lang="zh-CN" altLang="en-US" sz="32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336941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descr="0311">
            <a:extLst>
              <a:ext uri="{FF2B5EF4-FFF2-40B4-BE49-F238E27FC236}">
                <a16:creationId xmlns:a16="http://schemas.microsoft.com/office/drawing/2014/main" id="{98A01594-2036-4C5B-A9EA-036DB4036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124744"/>
            <a:ext cx="5486400" cy="243205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AF7690FC-C6FF-403A-9B47-C768AC5C4D19}"/>
              </a:ext>
            </a:extLst>
          </p:cNvPr>
          <p:cNvSpPr txBox="1"/>
          <p:nvPr/>
        </p:nvSpPr>
        <p:spPr>
          <a:xfrm>
            <a:off x="3779912" y="692696"/>
            <a:ext cx="1300356" cy="369332"/>
          </a:xfrm>
          <a:prstGeom prst="rect">
            <a:avLst/>
          </a:prstGeom>
          <a:noFill/>
        </p:spPr>
        <p:txBody>
          <a:bodyPr wrap="none" rtlCol="0">
            <a:spAutoFit/>
          </a:bodyPr>
          <a:lstStyle/>
          <a:p>
            <a:r>
              <a:rPr lang="zh-CN" altLang="en-US" dirty="0">
                <a:latin typeface="Times New Roman" panose="02020603050405020304" pitchFamily="18" charset="0"/>
                <a:ea typeface="宋体" panose="02010600030101010101" pitchFamily="2" charset="-122"/>
              </a:rPr>
              <a:t>书上图</a:t>
            </a:r>
            <a:r>
              <a:rPr lang="en-US" altLang="zh-CN" dirty="0">
                <a:latin typeface="Times New Roman" panose="02020603050405020304" pitchFamily="18" charset="0"/>
                <a:ea typeface="宋体" panose="02010600030101010101" pitchFamily="2" charset="-122"/>
              </a:rPr>
              <a:t>3-10</a:t>
            </a:r>
            <a:endParaRPr lang="zh-CN" altLang="en-US" dirty="0">
              <a:latin typeface="Times New Roman" panose="02020603050405020304" pitchFamily="18" charset="0"/>
              <a:ea typeface="宋体" panose="02010600030101010101" pitchFamily="2" charset="-122"/>
            </a:endParaRPr>
          </a:p>
        </p:txBody>
      </p:sp>
      <p:pic>
        <p:nvPicPr>
          <p:cNvPr id="4" name="Picture 5" descr="图片1">
            <a:extLst>
              <a:ext uri="{FF2B5EF4-FFF2-40B4-BE49-F238E27FC236}">
                <a16:creationId xmlns:a16="http://schemas.microsoft.com/office/drawing/2014/main" id="{204BAC13-5462-446D-B670-92B0ED575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9644" y="3861048"/>
            <a:ext cx="4038600"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0957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5">
            <a:extLst>
              <a:ext uri="{FF2B5EF4-FFF2-40B4-BE49-F238E27FC236}">
                <a16:creationId xmlns:a16="http://schemas.microsoft.com/office/drawing/2014/main" id="{0205B70F-E8BA-40B4-BC12-4E088D61B7F4}"/>
              </a:ext>
            </a:extLst>
          </p:cNvPr>
          <p:cNvGraphicFramePr>
            <a:graphicFrameLocks noChangeAspect="1"/>
          </p:cNvGraphicFramePr>
          <p:nvPr/>
        </p:nvGraphicFramePr>
        <p:xfrm>
          <a:off x="2895600" y="892175"/>
          <a:ext cx="2209800" cy="631825"/>
        </p:xfrm>
        <a:graphic>
          <a:graphicData uri="http://schemas.openxmlformats.org/presentationml/2006/ole">
            <mc:AlternateContent xmlns:mc="http://schemas.openxmlformats.org/markup-compatibility/2006">
              <mc:Choice xmlns:v="urn:schemas-microsoft-com:vml" Requires="v">
                <p:oleObj spid="_x0000_s442438" name="公式" r:id="rId3" imgW="752583" imgH="180900" progId="Equation.3">
                  <p:embed/>
                </p:oleObj>
              </mc:Choice>
              <mc:Fallback>
                <p:oleObj name="公式" r:id="rId3" imgW="752583" imgH="180900" progId="Equation.3">
                  <p:embed/>
                  <p:pic>
                    <p:nvPicPr>
                      <p:cNvPr id="15362" name="Object 5">
                        <a:extLst>
                          <a:ext uri="{FF2B5EF4-FFF2-40B4-BE49-F238E27FC236}">
                            <a16:creationId xmlns:a16="http://schemas.microsoft.com/office/drawing/2014/main" id="{0205B70F-E8BA-40B4-BC12-4E088D61B7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892175"/>
                        <a:ext cx="22098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 Box 7">
            <a:extLst>
              <a:ext uri="{FF2B5EF4-FFF2-40B4-BE49-F238E27FC236}">
                <a16:creationId xmlns:a16="http://schemas.microsoft.com/office/drawing/2014/main" id="{A28607E0-3653-4C7A-B5D1-D70E955E3DDE}"/>
              </a:ext>
            </a:extLst>
          </p:cNvPr>
          <p:cNvSpPr txBox="1">
            <a:spLocks noChangeArrowheads="1"/>
          </p:cNvSpPr>
          <p:nvPr/>
        </p:nvSpPr>
        <p:spPr bwMode="auto">
          <a:xfrm>
            <a:off x="552450" y="425450"/>
            <a:ext cx="2663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FF"/>
                </a:solidFill>
                <a:prstDash val="sysDot"/>
                <a:miter lim="800000"/>
                <a:headEnd type="none" w="sm" len="me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defRPr/>
            </a:pPr>
            <a:r>
              <a:rPr lang="zh-CN" altLang="en-US" sz="2400" dirty="0">
                <a:latin typeface="Times New Roman" panose="02020603050405020304" pitchFamily="18" charset="0"/>
                <a:ea typeface="宋体" panose="02010600030101010101" pitchFamily="2" charset="-122"/>
                <a:cs typeface="+mn-ea"/>
                <a:sym typeface="+mn-lt"/>
              </a:rPr>
              <a:t>三极电流关系</a:t>
            </a:r>
          </a:p>
        </p:txBody>
      </p:sp>
      <p:sp>
        <p:nvSpPr>
          <p:cNvPr id="4" name="Rectangle 8">
            <a:extLst>
              <a:ext uri="{FF2B5EF4-FFF2-40B4-BE49-F238E27FC236}">
                <a16:creationId xmlns:a16="http://schemas.microsoft.com/office/drawing/2014/main" id="{091A2F2B-DDEC-4312-B7C4-632BF79F41C7}"/>
              </a:ext>
            </a:extLst>
          </p:cNvPr>
          <p:cNvSpPr>
            <a:spLocks noChangeArrowheads="1"/>
          </p:cNvSpPr>
          <p:nvPr/>
        </p:nvSpPr>
        <p:spPr bwMode="auto">
          <a:xfrm>
            <a:off x="381000" y="1616075"/>
            <a:ext cx="8389938" cy="2124075"/>
          </a:xfrm>
          <a:prstGeom prst="rect">
            <a:avLst/>
          </a:prstGeom>
          <a:solidFill>
            <a:schemeClr val="bg1"/>
          </a:solidFill>
          <a:ln w="57150" cmpd="thickThin"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eaLnBrk="1" hangingPunct="1">
              <a:lnSpc>
                <a:spcPct val="110000"/>
              </a:lnSpc>
              <a:defRPr/>
            </a:pPr>
            <a:r>
              <a:rPr lang="en-US" altLang="zh-CN" sz="2400" dirty="0">
                <a:latin typeface="Times New Roman" panose="02020603050405020304" pitchFamily="18" charset="0"/>
                <a:ea typeface="宋体" panose="02010600030101010101" pitchFamily="2" charset="-122"/>
                <a:cs typeface="+mn-ea"/>
                <a:sym typeface="+mn-lt"/>
              </a:rPr>
              <a:t>    </a:t>
            </a:r>
            <a:r>
              <a:rPr lang="zh-CN" altLang="en-US" sz="2400" dirty="0">
                <a:latin typeface="Times New Roman" panose="02020603050405020304" pitchFamily="18" charset="0"/>
                <a:ea typeface="宋体" panose="02010600030101010101" pitchFamily="2" charset="-122"/>
                <a:cs typeface="+mn-ea"/>
                <a:sym typeface="+mn-lt"/>
              </a:rPr>
              <a:t>对于</a:t>
            </a:r>
            <a:r>
              <a:rPr lang="en-US" altLang="zh-CN" sz="2400" dirty="0">
                <a:latin typeface="Times New Roman" panose="02020603050405020304" pitchFamily="18" charset="0"/>
                <a:ea typeface="宋体" panose="02010600030101010101" pitchFamily="2" charset="-122"/>
                <a:cs typeface="+mn-ea"/>
                <a:sym typeface="+mn-lt"/>
              </a:rPr>
              <a:t>NPN</a:t>
            </a:r>
            <a:r>
              <a:rPr lang="zh-CN" altLang="en-US" sz="2400" dirty="0">
                <a:latin typeface="Times New Roman" panose="02020603050405020304" pitchFamily="18" charset="0"/>
                <a:ea typeface="宋体" panose="02010600030101010101" pitchFamily="2" charset="-122"/>
                <a:cs typeface="+mn-ea"/>
                <a:sym typeface="+mn-lt"/>
              </a:rPr>
              <a:t>晶体管，电子电流是主要成分。电子从发射极出发，通过发射区到达发射结，由发射结注入到基区，再由基区输运到集电结边界，然后又集电结收集到集电区并到达集电极，最终称为集电极电流。这就是晶体管内部载流子的传输过程。</a:t>
            </a:r>
          </a:p>
        </p:txBody>
      </p:sp>
      <p:sp>
        <p:nvSpPr>
          <p:cNvPr id="5" name="Rectangle 9">
            <a:extLst>
              <a:ext uri="{FF2B5EF4-FFF2-40B4-BE49-F238E27FC236}">
                <a16:creationId xmlns:a16="http://schemas.microsoft.com/office/drawing/2014/main" id="{C340BF8B-0FAB-4BBE-9630-0DD4377917E3}"/>
              </a:ext>
            </a:extLst>
          </p:cNvPr>
          <p:cNvSpPr>
            <a:spLocks noChangeArrowheads="1"/>
          </p:cNvSpPr>
          <p:nvPr/>
        </p:nvSpPr>
        <p:spPr bwMode="auto">
          <a:xfrm>
            <a:off x="381000" y="4110038"/>
            <a:ext cx="8389938" cy="1311275"/>
          </a:xfrm>
          <a:prstGeom prst="rect">
            <a:avLst/>
          </a:prstGeom>
          <a:solidFill>
            <a:schemeClr val="bg1"/>
          </a:solidFill>
          <a:ln w="57150" cmpd="thickThin"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eaLnBrk="1" hangingPunct="1">
              <a:lnSpc>
                <a:spcPct val="110000"/>
              </a:lnSpc>
              <a:defRPr/>
            </a:pPr>
            <a:r>
              <a:rPr lang="en-US" altLang="zh-CN" sz="2400" dirty="0">
                <a:latin typeface="Times New Roman" panose="02020603050405020304" pitchFamily="18" charset="0"/>
                <a:ea typeface="宋体" panose="02010600030101010101" pitchFamily="2" charset="-122"/>
                <a:cs typeface="+mn-ea"/>
                <a:sym typeface="+mn-lt"/>
              </a:rPr>
              <a:t>    </a:t>
            </a:r>
            <a:r>
              <a:rPr lang="zh-CN" altLang="en-US" sz="2400" dirty="0">
                <a:latin typeface="Times New Roman" panose="02020603050405020304" pitchFamily="18" charset="0"/>
                <a:ea typeface="宋体" panose="02010600030101010101" pitchFamily="2" charset="-122"/>
                <a:cs typeface="+mn-ea"/>
                <a:sym typeface="+mn-lt"/>
              </a:rPr>
              <a:t>电子电流在传输过程中有两次损失：一是在发射区，与从基区注入过来的空穴复合损失；而是在基区体内和空穴的复合损失。因此 </a:t>
            </a:r>
          </a:p>
        </p:txBody>
      </p:sp>
      <p:sp>
        <p:nvSpPr>
          <p:cNvPr id="6" name="Rectangle 11">
            <a:extLst>
              <a:ext uri="{FF2B5EF4-FFF2-40B4-BE49-F238E27FC236}">
                <a16:creationId xmlns:a16="http://schemas.microsoft.com/office/drawing/2014/main" id="{56A0F3A0-A7EF-465C-8B5A-4C568464A025}"/>
              </a:ext>
            </a:extLst>
          </p:cNvPr>
          <p:cNvSpPr>
            <a:spLocks noChangeArrowheads="1"/>
          </p:cNvSpPr>
          <p:nvPr/>
        </p:nvSpPr>
        <p:spPr bwMode="auto">
          <a:xfrm>
            <a:off x="0" y="3127213"/>
            <a:ext cx="184731" cy="3749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ckThin" algn="ctr">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eaLnBrk="1" hangingPunct="1">
              <a:lnSpc>
                <a:spcPct val="110000"/>
              </a:lnSpc>
              <a:defRPr/>
            </a:pPr>
            <a:endParaRPr lang="zh-CN" altLang="en-US">
              <a:latin typeface="Times New Roman" panose="02020603050405020304" pitchFamily="18" charset="0"/>
              <a:ea typeface="宋体" panose="02010600030101010101" pitchFamily="2" charset="-122"/>
              <a:cs typeface="+mn-ea"/>
              <a:sym typeface="+mn-lt"/>
            </a:endParaRPr>
          </a:p>
        </p:txBody>
      </p:sp>
    </p:spTree>
    <p:extLst>
      <p:ext uri="{BB962C8B-B14F-4D97-AF65-F5344CB8AC3E}">
        <p14:creationId xmlns:p14="http://schemas.microsoft.com/office/powerpoint/2010/main" val="485869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3">
            <a:extLst>
              <a:ext uri="{FF2B5EF4-FFF2-40B4-BE49-F238E27FC236}">
                <a16:creationId xmlns:a16="http://schemas.microsoft.com/office/drawing/2014/main" id="{8F2D3710-D3FF-4F48-8B80-D69600A0840B}"/>
              </a:ext>
            </a:extLst>
          </p:cNvPr>
          <p:cNvSpPr>
            <a:spLocks noGrp="1" noChangeArrowheads="1"/>
          </p:cNvSpPr>
          <p:nvPr>
            <p:ph idx="1"/>
          </p:nvPr>
        </p:nvSpPr>
        <p:spPr>
          <a:xfrm>
            <a:off x="628650" y="1825625"/>
            <a:ext cx="4591422" cy="4351338"/>
          </a:xfrm>
        </p:spPr>
        <p:txBody>
          <a:bodyPr/>
          <a:lstStyle/>
          <a:p>
            <a:pPr>
              <a:buFont typeface="Wingdings" panose="05000000000000000000" pitchFamily="2" charset="2"/>
              <a:buNone/>
            </a:pPr>
            <a:r>
              <a:rPr lang="zh-CN" altLang="en-US" sz="2800" dirty="0">
                <a:latin typeface="Times New Roman" panose="02020603050405020304" pitchFamily="18" charset="0"/>
                <a:ea typeface="宋体" panose="02010600030101010101" pitchFamily="2" charset="-122"/>
              </a:rPr>
              <a:t>几点假设</a:t>
            </a:r>
            <a:r>
              <a:rPr lang="en-US" altLang="zh-CN" sz="2800" dirty="0">
                <a:latin typeface="Times New Roman" panose="02020603050405020304" pitchFamily="18" charset="0"/>
                <a:ea typeface="宋体" panose="02010600030101010101" pitchFamily="2" charset="-122"/>
              </a:rPr>
              <a:t>:</a:t>
            </a:r>
            <a:r>
              <a:rPr lang="en-US" altLang="zh-CN" sz="1800" dirty="0">
                <a:latin typeface="Times New Roman" panose="02020603050405020304" pitchFamily="18" charset="0"/>
                <a:ea typeface="宋体" panose="02010600030101010101" pitchFamily="2" charset="-122"/>
              </a:rPr>
              <a:t> </a:t>
            </a:r>
          </a:p>
          <a:p>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a:latin typeface="Times New Roman" panose="02020603050405020304" pitchFamily="18" charset="0"/>
                <a:ea typeface="宋体" panose="02010600030101010101" pitchFamily="2" charset="-122"/>
              </a:rPr>
              <a:t>发射结和集电结均为理想的突变结，且结面积相等（用</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800" dirty="0">
                <a:latin typeface="Times New Roman" panose="02020603050405020304" pitchFamily="18" charset="0"/>
                <a:ea typeface="宋体" panose="02010600030101010101" pitchFamily="2" charset="-122"/>
              </a:rPr>
              <a:t>表示）；</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latin typeface="Times New Roman" panose="02020603050405020304" pitchFamily="18" charset="0"/>
                <a:ea typeface="宋体" panose="02010600030101010101" pitchFamily="2" charset="-122"/>
              </a:rPr>
              <a:t> 各区杂质为均匀分布，载流子仅做一维传输，不考虑表面的影响；</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a:latin typeface="Times New Roman" panose="02020603050405020304" pitchFamily="18" charset="0"/>
                <a:ea typeface="宋体" panose="02010600030101010101" pitchFamily="2" charset="-122"/>
              </a:rPr>
              <a:t>外加电压全部降落在</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PN</a:t>
            </a:r>
            <a:r>
              <a:rPr lang="zh-CN" altLang="en-US" sz="1800" dirty="0">
                <a:latin typeface="Times New Roman" panose="02020603050405020304" pitchFamily="18" charset="0"/>
                <a:ea typeface="宋体" panose="02010600030101010101" pitchFamily="2" charset="-122"/>
              </a:rPr>
              <a:t>结势垒区，势垒区以外不存在电场；</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a:latin typeface="Times New Roman" panose="02020603050405020304" pitchFamily="18" charset="0"/>
                <a:ea typeface="宋体" panose="02010600030101010101" pitchFamily="2" charset="-122"/>
              </a:rPr>
              <a:t>发射结和集电结势垒区宽度远小于少子扩散长度，且不存在载流子的产生与复合，因而通过势垒区的电流不变；</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a:latin typeface="Times New Roman" panose="02020603050405020304" pitchFamily="18" charset="0"/>
                <a:ea typeface="宋体" panose="02010600030101010101" pitchFamily="2" charset="-122"/>
              </a:rPr>
              <a:t>发射区和集电区的宽度远大于少子扩散长度，而基区宽度远小于少子扩散长度；</a:t>
            </a:r>
          </a:p>
          <a:p>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a:latin typeface="Times New Roman" panose="02020603050405020304" pitchFamily="18" charset="0"/>
                <a:ea typeface="宋体" panose="02010600030101010101" pitchFamily="2" charset="-122"/>
              </a:rPr>
              <a:t>注入基区的少子浓度比基区多子浓度低得多，只讨论小注入情况。</a:t>
            </a:r>
            <a:r>
              <a:rPr lang="zh-CN" altLang="en-US" dirty="0">
                <a:latin typeface="Times New Roman" panose="02020603050405020304" pitchFamily="18" charset="0"/>
                <a:ea typeface="宋体" panose="02010600030101010101" pitchFamily="2" charset="-122"/>
              </a:rPr>
              <a:t> </a:t>
            </a:r>
          </a:p>
          <a:p>
            <a:endParaRPr lang="en-US" altLang="zh-CN" dirty="0">
              <a:latin typeface="Times New Roman" panose="02020603050405020304" pitchFamily="18" charset="0"/>
              <a:ea typeface="宋体" panose="02010600030101010101" pitchFamily="2" charset="-122"/>
            </a:endParaRPr>
          </a:p>
        </p:txBody>
      </p:sp>
      <p:sp>
        <p:nvSpPr>
          <p:cNvPr id="7" name="标题 6">
            <a:extLst>
              <a:ext uri="{FF2B5EF4-FFF2-40B4-BE49-F238E27FC236}">
                <a16:creationId xmlns:a16="http://schemas.microsoft.com/office/drawing/2014/main" id="{23E1C376-BAE6-4C16-95B1-CE46FDBCB985}"/>
              </a:ext>
            </a:extLst>
          </p:cNvPr>
          <p:cNvSpPr>
            <a:spLocks noGrp="1"/>
          </p:cNvSpPr>
          <p:nvPr>
            <p:ph type="title"/>
          </p:nvPr>
        </p:nvSpPr>
        <p:spPr>
          <a:xfrm>
            <a:off x="614656" y="260648"/>
            <a:ext cx="7886700" cy="1325563"/>
          </a:xfrm>
        </p:spPr>
        <p:txBody>
          <a:bodyPr/>
          <a:lstStyle/>
          <a:p>
            <a:r>
              <a:rPr lang="zh-CN" altLang="en-US" sz="3200" b="1" dirty="0">
                <a:latin typeface="Times New Roman" panose="02020603050405020304" pitchFamily="18" charset="0"/>
                <a:ea typeface="宋体" panose="02010600030101010101" pitchFamily="2" charset="-122"/>
                <a:cs typeface="+mn-ea"/>
                <a:sym typeface="+mn-lt"/>
              </a:rPr>
              <a:t>双极结型晶体管中静态特性</a:t>
            </a:r>
            <a:endParaRPr lang="zh-CN" altLang="en-US" b="1" dirty="0">
              <a:latin typeface="Times New Roman" panose="02020603050405020304" pitchFamily="18" charset="0"/>
              <a:ea typeface="宋体" panose="02010600030101010101" pitchFamily="2" charset="-122"/>
            </a:endParaRPr>
          </a:p>
        </p:txBody>
      </p:sp>
      <p:pic>
        <p:nvPicPr>
          <p:cNvPr id="11" name="Picture 5" descr="图片5">
            <a:extLst>
              <a:ext uri="{FF2B5EF4-FFF2-40B4-BE49-F238E27FC236}">
                <a16:creationId xmlns:a16="http://schemas.microsoft.com/office/drawing/2014/main" id="{EF861ECB-BCF8-4D54-9A30-07DC4C516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2924944"/>
            <a:ext cx="3352800"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8">
            <a:extLst>
              <a:ext uri="{FF2B5EF4-FFF2-40B4-BE49-F238E27FC236}">
                <a16:creationId xmlns:a16="http://schemas.microsoft.com/office/drawing/2014/main" id="{607FAF45-21D0-445C-BE23-9DCEF6E6128A}"/>
              </a:ext>
            </a:extLst>
          </p:cNvPr>
          <p:cNvSpPr>
            <a:spLocks noChangeArrowheads="1"/>
          </p:cNvSpPr>
          <p:nvPr/>
        </p:nvSpPr>
        <p:spPr bwMode="auto">
          <a:xfrm>
            <a:off x="5724128" y="1225460"/>
            <a:ext cx="2514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defRPr/>
            </a:pPr>
            <a:r>
              <a:rPr lang="zh-CN" altLang="en-US" dirty="0">
                <a:cs typeface="Times New Roman" panose="02020603050405020304" pitchFamily="18" charset="0"/>
                <a:sym typeface="+mn-lt"/>
              </a:rPr>
              <a:t>基区：</a:t>
            </a:r>
            <a:r>
              <a:rPr lang="en-US" altLang="zh-CN" dirty="0">
                <a:cs typeface="Times New Roman" panose="02020603050405020304" pitchFamily="18" charset="0"/>
                <a:sym typeface="+mn-lt"/>
              </a:rPr>
              <a:t>0~</a:t>
            </a:r>
            <a:r>
              <a:rPr lang="en-US" altLang="zh-CN" i="1" dirty="0">
                <a:cs typeface="Times New Roman" panose="02020603050405020304" pitchFamily="18" charset="0"/>
                <a:sym typeface="+mn-lt"/>
              </a:rPr>
              <a:t>x</a:t>
            </a:r>
            <a:r>
              <a:rPr lang="en-US" altLang="zh-CN" i="1" baseline="-30000" dirty="0">
                <a:cs typeface="Times New Roman" panose="02020603050405020304" pitchFamily="18" charset="0"/>
                <a:sym typeface="+mn-lt"/>
              </a:rPr>
              <a:t>B</a:t>
            </a:r>
            <a:endParaRPr lang="en-US" altLang="zh-CN" dirty="0">
              <a:cs typeface="Times New Roman" panose="02020603050405020304" pitchFamily="18" charset="0"/>
              <a:sym typeface="+mn-lt"/>
            </a:endParaRPr>
          </a:p>
          <a:p>
            <a:pPr eaLnBrk="1" hangingPunct="1">
              <a:lnSpc>
                <a:spcPct val="120000"/>
              </a:lnSpc>
              <a:defRPr/>
            </a:pPr>
            <a:r>
              <a:rPr lang="zh-CN" altLang="en-US" dirty="0">
                <a:cs typeface="Times New Roman" panose="02020603050405020304" pitchFamily="18" charset="0"/>
                <a:sym typeface="+mn-lt"/>
              </a:rPr>
              <a:t>发射区：</a:t>
            </a:r>
            <a:r>
              <a:rPr lang="en-US" altLang="zh-CN" dirty="0">
                <a:cs typeface="Times New Roman" panose="02020603050405020304" pitchFamily="18" charset="0"/>
                <a:sym typeface="+mn-lt"/>
              </a:rPr>
              <a:t>-</a:t>
            </a:r>
            <a:r>
              <a:rPr lang="en-US" altLang="zh-CN" i="1" dirty="0" err="1">
                <a:cs typeface="Times New Roman" panose="02020603050405020304" pitchFamily="18" charset="0"/>
                <a:sym typeface="+mn-lt"/>
              </a:rPr>
              <a:t>x</a:t>
            </a:r>
            <a:r>
              <a:rPr lang="en-US" altLang="zh-CN" i="1" baseline="-30000" dirty="0" err="1">
                <a:cs typeface="Times New Roman" panose="02020603050405020304" pitchFamily="18" charset="0"/>
                <a:sym typeface="+mn-lt"/>
              </a:rPr>
              <a:t>E</a:t>
            </a:r>
            <a:r>
              <a:rPr lang="en-US" altLang="zh-CN" dirty="0">
                <a:cs typeface="Times New Roman" panose="02020603050405020304" pitchFamily="18" charset="0"/>
                <a:sym typeface="+mn-lt"/>
              </a:rPr>
              <a:t>~</a:t>
            </a:r>
            <a:r>
              <a:rPr lang="en-US" altLang="zh-CN" i="1" dirty="0">
                <a:cs typeface="+mn-ea"/>
                <a:sym typeface="+mn-lt"/>
              </a:rPr>
              <a:t> -W</a:t>
            </a:r>
            <a:r>
              <a:rPr lang="en-US" altLang="zh-CN" i="1" baseline="-30000" dirty="0">
                <a:cs typeface="+mn-ea"/>
                <a:sym typeface="+mn-lt"/>
              </a:rPr>
              <a:t>E</a:t>
            </a:r>
            <a:endParaRPr lang="en-US" altLang="zh-CN" dirty="0">
              <a:cs typeface="Times New Roman" panose="02020603050405020304" pitchFamily="18" charset="0"/>
              <a:sym typeface="+mn-lt"/>
            </a:endParaRPr>
          </a:p>
          <a:p>
            <a:pPr eaLnBrk="1" hangingPunct="1">
              <a:lnSpc>
                <a:spcPct val="120000"/>
              </a:lnSpc>
              <a:defRPr/>
            </a:pPr>
            <a:r>
              <a:rPr lang="zh-CN" altLang="en-US" dirty="0">
                <a:cs typeface="Times New Roman" panose="02020603050405020304" pitchFamily="18" charset="0"/>
                <a:sym typeface="+mn-lt"/>
              </a:rPr>
              <a:t>集电区：</a:t>
            </a:r>
            <a:r>
              <a:rPr lang="en-US" altLang="zh-CN" i="1" dirty="0">
                <a:cs typeface="+mn-ea"/>
                <a:sym typeface="+mn-lt"/>
              </a:rPr>
              <a:t> x</a:t>
            </a:r>
            <a:r>
              <a:rPr lang="en-US" altLang="zh-CN" i="1" baseline="-30000" dirty="0">
                <a:cs typeface="+mn-ea"/>
                <a:sym typeface="+mn-lt"/>
              </a:rPr>
              <a:t>c</a:t>
            </a:r>
            <a:r>
              <a:rPr lang="en-US" altLang="zh-CN" dirty="0">
                <a:cs typeface="+mn-ea"/>
                <a:sym typeface="+mn-lt"/>
              </a:rPr>
              <a:t> ~</a:t>
            </a:r>
            <a:r>
              <a:rPr lang="en-US" altLang="zh-CN" i="1" dirty="0">
                <a:cs typeface="+mn-ea"/>
                <a:sym typeface="+mn-lt"/>
              </a:rPr>
              <a:t>∞</a:t>
            </a:r>
            <a:endParaRPr lang="en-US" altLang="zh-CN" dirty="0">
              <a:cs typeface="Times New Roman" panose="02020603050405020304" pitchFamily="18" charset="0"/>
              <a:sym typeface="+mn-lt"/>
            </a:endParaRPr>
          </a:p>
        </p:txBody>
      </p:sp>
      <p:sp>
        <p:nvSpPr>
          <p:cNvPr id="9" name="矩形 8">
            <a:extLst>
              <a:ext uri="{FF2B5EF4-FFF2-40B4-BE49-F238E27FC236}">
                <a16:creationId xmlns:a16="http://schemas.microsoft.com/office/drawing/2014/main" id="{6455BC28-7DA9-4F21-A5A7-F1D277133F8B}"/>
              </a:ext>
            </a:extLst>
          </p:cNvPr>
          <p:cNvSpPr/>
          <p:nvPr/>
        </p:nvSpPr>
        <p:spPr>
          <a:xfrm>
            <a:off x="5724128" y="2555612"/>
            <a:ext cx="2262158" cy="369332"/>
          </a:xfrm>
          <a:prstGeom prst="rect">
            <a:avLst/>
          </a:prstGeom>
        </p:spPr>
        <p:txBody>
          <a:bodyPr wrap="none">
            <a:spAutoFit/>
          </a:bodyPr>
          <a:lstStyle/>
          <a:p>
            <a:r>
              <a:rPr lang="zh-CN" altLang="en-US" dirty="0">
                <a:solidFill>
                  <a:prstClr val="black"/>
                </a:solidFill>
                <a:latin typeface="Times New Roman" panose="02020603050405020304" pitchFamily="18" charset="0"/>
                <a:ea typeface="宋体" panose="02010600030101010101" pitchFamily="2" charset="-122"/>
                <a:cs typeface="+mn-ea"/>
                <a:sym typeface="+mn-lt"/>
              </a:rPr>
              <a:t>（排除空间电荷区）</a:t>
            </a:r>
            <a:endParaRPr lang="zh-CN" altLang="en-US" dirty="0">
              <a:latin typeface="Times New Roman" panose="02020603050405020304" pitchFamily="18" charset="0"/>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Rectangle 3">
            <a:extLst>
              <a:ext uri="{FF2B5EF4-FFF2-40B4-BE49-F238E27FC236}">
                <a16:creationId xmlns:a16="http://schemas.microsoft.com/office/drawing/2014/main" id="{FD3030AA-7BE2-4E0C-8730-BF3FA1D5442F}"/>
              </a:ext>
            </a:extLst>
          </p:cNvPr>
          <p:cNvSpPr>
            <a:spLocks noChangeArrowheads="1"/>
          </p:cNvSpPr>
          <p:nvPr/>
        </p:nvSpPr>
        <p:spPr bwMode="auto">
          <a:xfrm>
            <a:off x="2971800" y="762000"/>
            <a:ext cx="3327400" cy="52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defRPr/>
            </a:pPr>
            <a:r>
              <a:rPr lang="zh-CN" altLang="en-US" sz="2400">
                <a:solidFill>
                  <a:srgbClr val="0000FF"/>
                </a:solidFill>
                <a:cs typeface="+mn-ea"/>
                <a:sym typeface="+mn-lt"/>
              </a:rPr>
              <a:t>三区电流分量</a:t>
            </a:r>
          </a:p>
        </p:txBody>
      </p:sp>
      <p:pic>
        <p:nvPicPr>
          <p:cNvPr id="26628" name="Picture 4" descr="图片1">
            <a:extLst>
              <a:ext uri="{FF2B5EF4-FFF2-40B4-BE49-F238E27FC236}">
                <a16:creationId xmlns:a16="http://schemas.microsoft.com/office/drawing/2014/main" id="{B80AD139-7CFE-47E9-9509-0A1B0AA31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4038600"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1" name="Rectangle 5">
            <a:extLst>
              <a:ext uri="{FF2B5EF4-FFF2-40B4-BE49-F238E27FC236}">
                <a16:creationId xmlns:a16="http://schemas.microsoft.com/office/drawing/2014/main" id="{88774D5E-AB95-4373-8855-FC6DC5C8F570}"/>
              </a:ext>
            </a:extLst>
          </p:cNvPr>
          <p:cNvSpPr>
            <a:spLocks noChangeArrowheads="1"/>
          </p:cNvSpPr>
          <p:nvPr/>
        </p:nvSpPr>
        <p:spPr bwMode="auto">
          <a:xfrm>
            <a:off x="4343400" y="1676400"/>
            <a:ext cx="4648200"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marL="447675" indent="-447675"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defRPr/>
            </a:pPr>
            <a:r>
              <a:rPr lang="en-US" altLang="zh-CN" sz="1600" i="1">
                <a:cs typeface="+mn-ea"/>
                <a:sym typeface="+mn-lt"/>
              </a:rPr>
              <a:t>I</a:t>
            </a:r>
            <a:r>
              <a:rPr lang="en-US" altLang="zh-CN" sz="1600" i="1" baseline="-30000">
                <a:cs typeface="+mn-ea"/>
                <a:sym typeface="+mn-lt"/>
              </a:rPr>
              <a:t>nE</a:t>
            </a:r>
            <a:r>
              <a:rPr lang="zh-CN" altLang="en-US" sz="1600">
                <a:cs typeface="+mn-ea"/>
                <a:sym typeface="+mn-lt"/>
              </a:rPr>
              <a:t>：从发射区（</a:t>
            </a:r>
            <a:r>
              <a:rPr lang="en-US" altLang="zh-CN" sz="1600">
                <a:cs typeface="+mn-ea"/>
                <a:sym typeface="+mn-lt"/>
              </a:rPr>
              <a:t>E</a:t>
            </a:r>
            <a:r>
              <a:rPr lang="zh-CN" altLang="en-US" sz="1600">
                <a:cs typeface="+mn-ea"/>
                <a:sym typeface="+mn-lt"/>
              </a:rPr>
              <a:t>）注入到基区（</a:t>
            </a:r>
            <a:r>
              <a:rPr lang="en-US" altLang="zh-CN" sz="1600">
                <a:cs typeface="+mn-ea"/>
                <a:sym typeface="+mn-lt"/>
              </a:rPr>
              <a:t>B</a:t>
            </a:r>
            <a:r>
              <a:rPr lang="zh-CN" altLang="en-US" sz="1600">
                <a:cs typeface="+mn-ea"/>
                <a:sym typeface="+mn-lt"/>
              </a:rPr>
              <a:t>）中的电子流（正电流反向）</a:t>
            </a:r>
          </a:p>
          <a:p>
            <a:pPr>
              <a:lnSpc>
                <a:spcPct val="120000"/>
              </a:lnSpc>
              <a:defRPr/>
            </a:pPr>
            <a:r>
              <a:rPr lang="en-US" altLang="zh-CN" sz="1600" i="1">
                <a:cs typeface="+mn-ea"/>
                <a:sym typeface="+mn-lt"/>
              </a:rPr>
              <a:t>I</a:t>
            </a:r>
            <a:r>
              <a:rPr lang="en-US" altLang="zh-CN" sz="1600" i="1" baseline="-30000">
                <a:cs typeface="+mn-ea"/>
                <a:sym typeface="+mn-lt"/>
              </a:rPr>
              <a:t>nc</a:t>
            </a:r>
            <a:r>
              <a:rPr lang="zh-CN" altLang="en-US" sz="1600">
                <a:cs typeface="+mn-ea"/>
                <a:sym typeface="+mn-lt"/>
              </a:rPr>
              <a:t>：电子流</a:t>
            </a:r>
            <a:r>
              <a:rPr lang="en-US" altLang="zh-CN" sz="1600" i="1">
                <a:cs typeface="+mn-ea"/>
                <a:sym typeface="+mn-lt"/>
              </a:rPr>
              <a:t>I</a:t>
            </a:r>
            <a:r>
              <a:rPr lang="en-US" altLang="zh-CN" sz="1600" i="1" baseline="-30000">
                <a:cs typeface="+mn-ea"/>
                <a:sym typeface="+mn-lt"/>
              </a:rPr>
              <a:t>nE</a:t>
            </a:r>
            <a:r>
              <a:rPr lang="zh-CN" altLang="en-US" sz="1600">
                <a:cs typeface="+mn-ea"/>
                <a:sym typeface="+mn-lt"/>
              </a:rPr>
              <a:t>中到达集电结（</a:t>
            </a:r>
            <a:r>
              <a:rPr lang="en-US" altLang="zh-CN" sz="1600">
                <a:cs typeface="+mn-ea"/>
                <a:sym typeface="+mn-lt"/>
              </a:rPr>
              <a:t>C</a:t>
            </a:r>
            <a:r>
              <a:rPr lang="zh-CN" altLang="en-US" sz="1600">
                <a:cs typeface="+mn-ea"/>
                <a:sym typeface="+mn-lt"/>
              </a:rPr>
              <a:t>）的部分 </a:t>
            </a:r>
          </a:p>
          <a:p>
            <a:pPr>
              <a:lnSpc>
                <a:spcPct val="120000"/>
              </a:lnSpc>
              <a:defRPr/>
            </a:pPr>
            <a:r>
              <a:rPr lang="en-US" altLang="zh-CN" sz="1600" i="1">
                <a:cs typeface="+mn-ea"/>
                <a:sym typeface="+mn-lt"/>
              </a:rPr>
              <a:t>I</a:t>
            </a:r>
            <a:r>
              <a:rPr lang="en-US" altLang="zh-CN" sz="1600" i="1" baseline="-30000">
                <a:cs typeface="+mn-ea"/>
                <a:sym typeface="+mn-lt"/>
              </a:rPr>
              <a:t>nE</a:t>
            </a:r>
            <a:r>
              <a:rPr lang="en-US" altLang="zh-CN" sz="1600" i="1">
                <a:cs typeface="+mn-ea"/>
                <a:sym typeface="+mn-lt"/>
              </a:rPr>
              <a:t>-I</a:t>
            </a:r>
            <a:r>
              <a:rPr lang="en-US" altLang="zh-CN" sz="1600" i="1" baseline="-30000">
                <a:cs typeface="+mn-ea"/>
                <a:sym typeface="+mn-lt"/>
              </a:rPr>
              <a:t>nC</a:t>
            </a:r>
            <a:r>
              <a:rPr lang="zh-CN" altLang="en-US" sz="1600">
                <a:cs typeface="+mn-ea"/>
                <a:sym typeface="+mn-lt"/>
              </a:rPr>
              <a:t>：基区注入电子通过基区时复合掉的电子流</a:t>
            </a:r>
          </a:p>
          <a:p>
            <a:pPr>
              <a:lnSpc>
                <a:spcPct val="120000"/>
              </a:lnSpc>
              <a:defRPr/>
            </a:pPr>
            <a:r>
              <a:rPr lang="en-US" altLang="zh-CN" sz="1600" i="1">
                <a:cs typeface="+mn-ea"/>
                <a:sym typeface="+mn-lt"/>
              </a:rPr>
              <a:t>I</a:t>
            </a:r>
            <a:r>
              <a:rPr lang="en-US" altLang="zh-CN" sz="1600" i="1" baseline="-30000">
                <a:cs typeface="+mn-ea"/>
                <a:sym typeface="+mn-lt"/>
              </a:rPr>
              <a:t>pE</a:t>
            </a:r>
            <a:r>
              <a:rPr lang="zh-CN" altLang="en-US" sz="1600">
                <a:cs typeface="+mn-ea"/>
                <a:sym typeface="+mn-lt"/>
              </a:rPr>
              <a:t>：从基区注入到发射区的空穴电流</a:t>
            </a:r>
          </a:p>
          <a:p>
            <a:pPr>
              <a:lnSpc>
                <a:spcPct val="120000"/>
              </a:lnSpc>
              <a:defRPr/>
            </a:pPr>
            <a:r>
              <a:rPr lang="en-US" altLang="zh-CN" sz="1600" i="1">
                <a:cs typeface="+mn-ea"/>
                <a:sym typeface="+mn-lt"/>
              </a:rPr>
              <a:t>I</a:t>
            </a:r>
            <a:r>
              <a:rPr lang="en-US" altLang="zh-CN" sz="1600" i="1" baseline="-30000">
                <a:cs typeface="+mn-ea"/>
                <a:sym typeface="+mn-lt"/>
              </a:rPr>
              <a:t>RE</a:t>
            </a:r>
            <a:r>
              <a:rPr lang="zh-CN" altLang="en-US" sz="1600">
                <a:cs typeface="+mn-ea"/>
                <a:sym typeface="+mn-lt"/>
              </a:rPr>
              <a:t>：发射结空间电荷区内的复合电流</a:t>
            </a:r>
          </a:p>
          <a:p>
            <a:pPr>
              <a:lnSpc>
                <a:spcPct val="120000"/>
              </a:lnSpc>
              <a:defRPr/>
            </a:pPr>
            <a:r>
              <a:rPr lang="en-US" altLang="zh-CN" sz="1600" i="1">
                <a:cs typeface="+mn-ea"/>
                <a:sym typeface="+mn-lt"/>
              </a:rPr>
              <a:t>I</a:t>
            </a:r>
            <a:r>
              <a:rPr lang="en-US" altLang="zh-CN" sz="1600" i="1" baseline="-30000">
                <a:cs typeface="+mn-ea"/>
                <a:sym typeface="+mn-lt"/>
              </a:rPr>
              <a:t>C0</a:t>
            </a:r>
            <a:r>
              <a:rPr lang="zh-CN" altLang="en-US" sz="1600">
                <a:cs typeface="+mn-ea"/>
                <a:sym typeface="+mn-lt"/>
              </a:rPr>
              <a:t>：集电结反向电流，包括集电结反向饱和电流</a:t>
            </a:r>
            <a:r>
              <a:rPr lang="en-US" altLang="zh-CN" sz="1600" i="1">
                <a:cs typeface="+mn-ea"/>
                <a:sym typeface="+mn-lt"/>
              </a:rPr>
              <a:t>I</a:t>
            </a:r>
            <a:r>
              <a:rPr lang="en-US" altLang="zh-CN" sz="1600" i="1" baseline="-30000">
                <a:cs typeface="+mn-ea"/>
                <a:sym typeface="+mn-lt"/>
              </a:rPr>
              <a:t>cn0</a:t>
            </a:r>
            <a:r>
              <a:rPr lang="zh-CN" altLang="en-US" sz="1600">
                <a:cs typeface="+mn-ea"/>
                <a:sym typeface="+mn-lt"/>
              </a:rPr>
              <a:t>和集电结空间电荷区产生电流</a:t>
            </a:r>
            <a:r>
              <a:rPr lang="en-US" altLang="zh-CN" sz="1600" i="1">
                <a:cs typeface="+mn-ea"/>
                <a:sym typeface="+mn-lt"/>
              </a:rPr>
              <a:t>I</a:t>
            </a:r>
            <a:r>
              <a:rPr lang="en-US" altLang="zh-CN" sz="1600" i="1" baseline="-30000">
                <a:cs typeface="+mn-ea"/>
                <a:sym typeface="+mn-lt"/>
              </a:rPr>
              <a:t>cp0</a:t>
            </a:r>
            <a:endParaRPr lang="en-US" altLang="zh-CN" sz="1600">
              <a:cs typeface="+mn-ea"/>
              <a:sym typeface="+mn-lt"/>
            </a:endParaRPr>
          </a:p>
        </p:txBody>
      </p:sp>
      <p:sp>
        <p:nvSpPr>
          <p:cNvPr id="8202" name="Rectangle 6">
            <a:extLst>
              <a:ext uri="{FF2B5EF4-FFF2-40B4-BE49-F238E27FC236}">
                <a16:creationId xmlns:a16="http://schemas.microsoft.com/office/drawing/2014/main" id="{BC9B5ACA-D360-4133-81A1-4581D9CA5853}"/>
              </a:ext>
            </a:extLst>
          </p:cNvPr>
          <p:cNvSpPr>
            <a:spLocks noChangeArrowheads="1"/>
          </p:cNvSpPr>
          <p:nvPr/>
        </p:nvSpPr>
        <p:spPr bwMode="auto">
          <a:xfrm>
            <a:off x="0" y="3868738"/>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tabLst>
                <a:tab pos="1943100" algn="l"/>
              </a:tabLst>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tabLst>
                <a:tab pos="1943100" algn="l"/>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tabLst>
                <a:tab pos="1943100" algn="l"/>
              </a:tabLst>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tabLst>
                <a:tab pos="1943100" algn="l"/>
              </a:tabLst>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tabLst>
                <a:tab pos="1943100" algn="l"/>
              </a:tabLst>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tabLst>
                <a:tab pos="1943100" algn="l"/>
              </a:tabLs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tabLst>
                <a:tab pos="1943100" algn="l"/>
              </a:tabLs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tabLst>
                <a:tab pos="1943100" algn="l"/>
              </a:tabLs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tabLst>
                <a:tab pos="1943100" algn="l"/>
              </a:tabLs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zh-CN" sz="1800" b="0">
              <a:cs typeface="+mn-ea"/>
              <a:sym typeface="+mn-lt"/>
            </a:endParaRPr>
          </a:p>
        </p:txBody>
      </p:sp>
      <p:graphicFrame>
        <p:nvGraphicFramePr>
          <p:cNvPr id="26631" name="Object 7">
            <a:extLst>
              <a:ext uri="{FF2B5EF4-FFF2-40B4-BE49-F238E27FC236}">
                <a16:creationId xmlns:a16="http://schemas.microsoft.com/office/drawing/2014/main" id="{EEAFF39B-C8AD-4F9F-ABE8-0714F1BAD89A}"/>
              </a:ext>
            </a:extLst>
          </p:cNvPr>
          <p:cNvGraphicFramePr>
            <a:graphicFrameLocks noChangeAspect="1"/>
          </p:cNvGraphicFramePr>
          <p:nvPr/>
        </p:nvGraphicFramePr>
        <p:xfrm>
          <a:off x="2438400" y="4724400"/>
          <a:ext cx="1447800" cy="292100"/>
        </p:xfrm>
        <a:graphic>
          <a:graphicData uri="http://schemas.openxmlformats.org/presentationml/2006/ole">
            <mc:AlternateContent xmlns:mc="http://schemas.openxmlformats.org/markup-compatibility/2006">
              <mc:Choice xmlns:v="urn:schemas-microsoft-com:vml" Requires="v">
                <p:oleObj spid="_x0000_s446614" name="Equation" r:id="rId4" imgW="1180588" imgH="241195" progId="Equation.DSMT4">
                  <p:embed/>
                </p:oleObj>
              </mc:Choice>
              <mc:Fallback>
                <p:oleObj name="Equation" r:id="rId4" imgW="1180588" imgH="241195" progId="Equation.DSMT4">
                  <p:embed/>
                  <p:pic>
                    <p:nvPicPr>
                      <p:cNvPr id="26631" name="Object 7">
                        <a:extLst>
                          <a:ext uri="{FF2B5EF4-FFF2-40B4-BE49-F238E27FC236}">
                            <a16:creationId xmlns:a16="http://schemas.microsoft.com/office/drawing/2014/main" id="{EEAFF39B-C8AD-4F9F-ABE8-0714F1BAD8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4724400"/>
                        <a:ext cx="14478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2" name="Object 8">
            <a:extLst>
              <a:ext uri="{FF2B5EF4-FFF2-40B4-BE49-F238E27FC236}">
                <a16:creationId xmlns:a16="http://schemas.microsoft.com/office/drawing/2014/main" id="{BDE7F7D1-5DEB-4179-AB9B-F5E842AD0B56}"/>
              </a:ext>
            </a:extLst>
          </p:cNvPr>
          <p:cNvGraphicFramePr>
            <a:graphicFrameLocks noChangeAspect="1"/>
          </p:cNvGraphicFramePr>
          <p:nvPr/>
        </p:nvGraphicFramePr>
        <p:xfrm>
          <a:off x="2362200" y="5291138"/>
          <a:ext cx="2286000" cy="280987"/>
        </p:xfrm>
        <a:graphic>
          <a:graphicData uri="http://schemas.openxmlformats.org/presentationml/2006/ole">
            <mc:AlternateContent xmlns:mc="http://schemas.openxmlformats.org/markup-compatibility/2006">
              <mc:Choice xmlns:v="urn:schemas-microsoft-com:vml" Requires="v">
                <p:oleObj spid="_x0000_s446615" name="Equation" r:id="rId6" imgW="1930400" imgH="241300" progId="Equation.DSMT4">
                  <p:embed/>
                </p:oleObj>
              </mc:Choice>
              <mc:Fallback>
                <p:oleObj name="Equation" r:id="rId6" imgW="1930400" imgH="241300" progId="Equation.DSMT4">
                  <p:embed/>
                  <p:pic>
                    <p:nvPicPr>
                      <p:cNvPr id="26632" name="Object 8">
                        <a:extLst>
                          <a:ext uri="{FF2B5EF4-FFF2-40B4-BE49-F238E27FC236}">
                            <a16:creationId xmlns:a16="http://schemas.microsoft.com/office/drawing/2014/main" id="{BDE7F7D1-5DEB-4179-AB9B-F5E842AD0B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5291138"/>
                        <a:ext cx="228600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3" name="Object 9">
            <a:extLst>
              <a:ext uri="{FF2B5EF4-FFF2-40B4-BE49-F238E27FC236}">
                <a16:creationId xmlns:a16="http://schemas.microsoft.com/office/drawing/2014/main" id="{2714F4E9-20F9-4971-988F-80983C0B4A66}"/>
              </a:ext>
            </a:extLst>
          </p:cNvPr>
          <p:cNvGraphicFramePr>
            <a:graphicFrameLocks noChangeAspect="1"/>
          </p:cNvGraphicFramePr>
          <p:nvPr/>
        </p:nvGraphicFramePr>
        <p:xfrm>
          <a:off x="2667000" y="5846763"/>
          <a:ext cx="990600" cy="266700"/>
        </p:xfrm>
        <a:graphic>
          <a:graphicData uri="http://schemas.openxmlformats.org/presentationml/2006/ole">
            <mc:AlternateContent xmlns:mc="http://schemas.openxmlformats.org/markup-compatibility/2006">
              <mc:Choice xmlns:v="urn:schemas-microsoft-com:vml" Requires="v">
                <p:oleObj spid="_x0000_s446616" name="Equation" r:id="rId8" imgW="850900" imgH="228600" progId="Equation.DSMT4">
                  <p:embed/>
                </p:oleObj>
              </mc:Choice>
              <mc:Fallback>
                <p:oleObj name="Equation" r:id="rId8" imgW="850900" imgH="228600" progId="Equation.DSMT4">
                  <p:embed/>
                  <p:pic>
                    <p:nvPicPr>
                      <p:cNvPr id="26633" name="Object 9">
                        <a:extLst>
                          <a:ext uri="{FF2B5EF4-FFF2-40B4-BE49-F238E27FC236}">
                            <a16:creationId xmlns:a16="http://schemas.microsoft.com/office/drawing/2014/main" id="{2714F4E9-20F9-4971-988F-80983C0B4A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7000" y="5846763"/>
                        <a:ext cx="9906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4" name="Object 10">
            <a:extLst>
              <a:ext uri="{FF2B5EF4-FFF2-40B4-BE49-F238E27FC236}">
                <a16:creationId xmlns:a16="http://schemas.microsoft.com/office/drawing/2014/main" id="{2BA5E870-74E9-4812-98E3-DC06276D20E1}"/>
              </a:ext>
            </a:extLst>
          </p:cNvPr>
          <p:cNvGraphicFramePr>
            <a:graphicFrameLocks noChangeAspect="1"/>
          </p:cNvGraphicFramePr>
          <p:nvPr>
            <p:extLst>
              <p:ext uri="{D42A27DB-BD31-4B8C-83A1-F6EECF244321}">
                <p14:modId xmlns:p14="http://schemas.microsoft.com/office/powerpoint/2010/main" val="4102203507"/>
              </p:ext>
            </p:extLst>
          </p:nvPr>
        </p:nvGraphicFramePr>
        <p:xfrm>
          <a:off x="7010400" y="5320506"/>
          <a:ext cx="914400" cy="277813"/>
        </p:xfrm>
        <a:graphic>
          <a:graphicData uri="http://schemas.openxmlformats.org/presentationml/2006/ole">
            <mc:AlternateContent xmlns:mc="http://schemas.openxmlformats.org/markup-compatibility/2006">
              <mc:Choice xmlns:v="urn:schemas-microsoft-com:vml" Requires="v">
                <p:oleObj spid="_x0000_s446617" name="Equation" r:id="rId10" imgW="749300" imgH="228600" progId="Equation.DSMT4">
                  <p:embed/>
                </p:oleObj>
              </mc:Choice>
              <mc:Fallback>
                <p:oleObj name="Equation" r:id="rId10" imgW="749300" imgH="228600" progId="Equation.DSMT4">
                  <p:embed/>
                  <p:pic>
                    <p:nvPicPr>
                      <p:cNvPr id="26634" name="Object 10">
                        <a:extLst>
                          <a:ext uri="{FF2B5EF4-FFF2-40B4-BE49-F238E27FC236}">
                            <a16:creationId xmlns:a16="http://schemas.microsoft.com/office/drawing/2014/main" id="{2BA5E870-74E9-4812-98E3-DC06276D20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0400" y="5320506"/>
                        <a:ext cx="914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0299" name="Rectangle 11">
            <a:extLst>
              <a:ext uri="{FF2B5EF4-FFF2-40B4-BE49-F238E27FC236}">
                <a16:creationId xmlns:a16="http://schemas.microsoft.com/office/drawing/2014/main" id="{708EDB6A-0766-4332-BECB-901A42B789F6}"/>
              </a:ext>
            </a:extLst>
          </p:cNvPr>
          <p:cNvSpPr>
            <a:spLocks noChangeArrowheads="1"/>
          </p:cNvSpPr>
          <p:nvPr/>
        </p:nvSpPr>
        <p:spPr bwMode="auto">
          <a:xfrm>
            <a:off x="762000" y="4724400"/>
            <a:ext cx="1412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1600">
                <a:cs typeface="+mn-ea"/>
                <a:sym typeface="+mn-lt"/>
              </a:rPr>
              <a:t>发射结电流：</a:t>
            </a:r>
          </a:p>
        </p:txBody>
      </p:sp>
      <p:sp>
        <p:nvSpPr>
          <p:cNvPr id="140300" name="Rectangle 12">
            <a:extLst>
              <a:ext uri="{FF2B5EF4-FFF2-40B4-BE49-F238E27FC236}">
                <a16:creationId xmlns:a16="http://schemas.microsoft.com/office/drawing/2014/main" id="{0AFD682D-85CD-4568-970A-5CF656F02B73}"/>
              </a:ext>
            </a:extLst>
          </p:cNvPr>
          <p:cNvSpPr>
            <a:spLocks noChangeArrowheads="1"/>
          </p:cNvSpPr>
          <p:nvPr/>
        </p:nvSpPr>
        <p:spPr bwMode="auto">
          <a:xfrm>
            <a:off x="1143000" y="5257800"/>
            <a:ext cx="1208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1600">
                <a:cs typeface="+mn-ea"/>
                <a:sym typeface="+mn-lt"/>
              </a:rPr>
              <a:t>基极电流：</a:t>
            </a:r>
          </a:p>
        </p:txBody>
      </p:sp>
      <p:sp>
        <p:nvSpPr>
          <p:cNvPr id="140301" name="Rectangle 13">
            <a:extLst>
              <a:ext uri="{FF2B5EF4-FFF2-40B4-BE49-F238E27FC236}">
                <a16:creationId xmlns:a16="http://schemas.microsoft.com/office/drawing/2014/main" id="{C4A47F15-75F7-44E5-94BA-0A5EB94D67D1}"/>
              </a:ext>
            </a:extLst>
          </p:cNvPr>
          <p:cNvSpPr>
            <a:spLocks noChangeArrowheads="1"/>
          </p:cNvSpPr>
          <p:nvPr/>
        </p:nvSpPr>
        <p:spPr bwMode="auto">
          <a:xfrm>
            <a:off x="990600" y="5791200"/>
            <a:ext cx="1412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1600">
                <a:cs typeface="+mn-ea"/>
                <a:sym typeface="+mn-lt"/>
              </a:rPr>
              <a:t>集电极电流：</a:t>
            </a:r>
          </a:p>
        </p:txBody>
      </p:sp>
      <p:sp>
        <p:nvSpPr>
          <p:cNvPr id="140302" name="Rectangle 14">
            <a:extLst>
              <a:ext uri="{FF2B5EF4-FFF2-40B4-BE49-F238E27FC236}">
                <a16:creationId xmlns:a16="http://schemas.microsoft.com/office/drawing/2014/main" id="{52EE544B-A410-481E-B275-443F3F939B5E}"/>
              </a:ext>
            </a:extLst>
          </p:cNvPr>
          <p:cNvSpPr>
            <a:spLocks noChangeArrowheads="1"/>
          </p:cNvSpPr>
          <p:nvPr/>
        </p:nvSpPr>
        <p:spPr bwMode="auto">
          <a:xfrm>
            <a:off x="5445125" y="5291138"/>
            <a:ext cx="1412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1600" dirty="0">
                <a:cs typeface="+mn-ea"/>
                <a:sym typeface="+mn-lt"/>
              </a:rPr>
              <a:t>三者有关系：</a:t>
            </a:r>
          </a:p>
        </p:txBody>
      </p:sp>
      <p:sp>
        <p:nvSpPr>
          <p:cNvPr id="8207" name="Rectangle 15">
            <a:extLst>
              <a:ext uri="{FF2B5EF4-FFF2-40B4-BE49-F238E27FC236}">
                <a16:creationId xmlns:a16="http://schemas.microsoft.com/office/drawing/2014/main" id="{008B3600-0C0F-4B2E-820C-8CEAC28E75F6}"/>
              </a:ext>
            </a:extLst>
          </p:cNvPr>
          <p:cNvSpPr>
            <a:spLocks noChangeArrowheads="1"/>
          </p:cNvSpPr>
          <p:nvPr/>
        </p:nvSpPr>
        <p:spPr bwMode="auto">
          <a:xfrm>
            <a:off x="0" y="42608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zh-CN" sz="1800" b="0">
              <a:cs typeface="+mn-ea"/>
              <a:sym typeface="+mn-lt"/>
            </a:endParaRPr>
          </a:p>
        </p:txBody>
      </p:sp>
    </p:spTree>
    <p:extLst>
      <p:ext uri="{BB962C8B-B14F-4D97-AF65-F5344CB8AC3E}">
        <p14:creationId xmlns:p14="http://schemas.microsoft.com/office/powerpoint/2010/main" val="403709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5">
            <a:extLst>
              <a:ext uri="{FF2B5EF4-FFF2-40B4-BE49-F238E27FC236}">
                <a16:creationId xmlns:a16="http://schemas.microsoft.com/office/drawing/2014/main" id="{07C0C80D-8DFD-4847-8D71-8D72B3616A43}"/>
              </a:ext>
            </a:extLst>
          </p:cNvPr>
          <p:cNvSpPr>
            <a:spLocks noChangeArrowheads="1"/>
          </p:cNvSpPr>
          <p:nvPr/>
        </p:nvSpPr>
        <p:spPr bwMode="auto">
          <a:xfrm>
            <a:off x="0" y="1441450"/>
            <a:ext cx="18415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tIns="165048" bIns="165048"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endParaRPr lang="zh-CN" altLang="en-US">
              <a:cs typeface="+mn-ea"/>
              <a:sym typeface="+mn-lt"/>
            </a:endParaRPr>
          </a:p>
        </p:txBody>
      </p:sp>
      <p:pic>
        <p:nvPicPr>
          <p:cNvPr id="24579" name="Picture 4" descr="图片q">
            <a:extLst>
              <a:ext uri="{FF2B5EF4-FFF2-40B4-BE49-F238E27FC236}">
                <a16:creationId xmlns:a16="http://schemas.microsoft.com/office/drawing/2014/main" id="{0287AB34-44A3-4611-B710-ABDF6BEFF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125" y="3429000"/>
            <a:ext cx="4003675" cy="304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150" name="Rectangle 7">
            <a:extLst>
              <a:ext uri="{FF2B5EF4-FFF2-40B4-BE49-F238E27FC236}">
                <a16:creationId xmlns:a16="http://schemas.microsoft.com/office/drawing/2014/main" id="{B3EB2CF9-6F6C-4611-827E-B95420B0C040}"/>
              </a:ext>
            </a:extLst>
          </p:cNvPr>
          <p:cNvSpPr>
            <a:spLocks noChangeArrowheads="1"/>
          </p:cNvSpPr>
          <p:nvPr/>
        </p:nvSpPr>
        <p:spPr bwMode="auto">
          <a:xfrm>
            <a:off x="0" y="1219200"/>
            <a:ext cx="4343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258888" indent="-1258888"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r>
              <a:rPr lang="zh-CN" altLang="en-US" dirty="0">
                <a:cs typeface="+mn-ea"/>
                <a:sym typeface="+mn-lt"/>
              </a:rPr>
              <a:t>基本问题：</a:t>
            </a:r>
            <a:r>
              <a:rPr lang="zh-CN" altLang="en-US" dirty="0">
                <a:solidFill>
                  <a:schemeClr val="accent2"/>
                </a:solidFill>
                <a:cs typeface="+mn-ea"/>
                <a:sym typeface="+mn-lt"/>
              </a:rPr>
              <a:t>少子扩散产生电流</a:t>
            </a:r>
            <a:r>
              <a:rPr lang="en-US" altLang="zh-CN" dirty="0">
                <a:solidFill>
                  <a:schemeClr val="accent2"/>
                </a:solidFill>
                <a:cs typeface="+mn-ea"/>
                <a:sym typeface="+mn-lt"/>
              </a:rPr>
              <a:t>——</a:t>
            </a:r>
          </a:p>
          <a:p>
            <a:pPr eaLnBrk="1" hangingPunct="1">
              <a:lnSpc>
                <a:spcPct val="110000"/>
              </a:lnSpc>
              <a:defRPr/>
            </a:pPr>
            <a:r>
              <a:rPr lang="en-US" altLang="zh-CN" dirty="0">
                <a:solidFill>
                  <a:schemeClr val="accent2"/>
                </a:solidFill>
                <a:cs typeface="+mn-ea"/>
                <a:sym typeface="+mn-lt"/>
              </a:rPr>
              <a:t>                    </a:t>
            </a:r>
            <a:r>
              <a:rPr lang="zh-CN" altLang="en-US" dirty="0">
                <a:solidFill>
                  <a:schemeClr val="accent2"/>
                </a:solidFill>
                <a:cs typeface="+mn-ea"/>
                <a:sym typeface="+mn-lt"/>
              </a:rPr>
              <a:t>三区少子浓度的空间分布和电流</a:t>
            </a:r>
          </a:p>
        </p:txBody>
      </p:sp>
      <p:sp>
        <p:nvSpPr>
          <p:cNvPr id="6151" name="Rectangle 9">
            <a:extLst>
              <a:ext uri="{FF2B5EF4-FFF2-40B4-BE49-F238E27FC236}">
                <a16:creationId xmlns:a16="http://schemas.microsoft.com/office/drawing/2014/main" id="{CF1E0735-652F-408F-BA3A-FED18D9B70D9}"/>
              </a:ext>
            </a:extLst>
          </p:cNvPr>
          <p:cNvSpPr>
            <a:spLocks noChangeArrowheads="1"/>
          </p:cNvSpPr>
          <p:nvPr/>
        </p:nvSpPr>
        <p:spPr bwMode="auto">
          <a:xfrm>
            <a:off x="0" y="2430463"/>
            <a:ext cx="48768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 typeface="Wingdings" panose="05000000000000000000" pitchFamily="2" charset="2"/>
              <a:buChar char="Ø"/>
              <a:defRPr/>
            </a:pPr>
            <a:r>
              <a:rPr lang="zh-CN" altLang="en-US" dirty="0">
                <a:cs typeface="+mn-ea"/>
                <a:sym typeface="+mn-lt"/>
              </a:rPr>
              <a:t>中性基区（排除空间电荷区）：</a:t>
            </a:r>
          </a:p>
          <a:p>
            <a:pPr eaLnBrk="1" hangingPunct="1">
              <a:lnSpc>
                <a:spcPct val="120000"/>
              </a:lnSpc>
              <a:buFont typeface="Wingdings" panose="05000000000000000000" pitchFamily="2" charset="2"/>
              <a:buNone/>
              <a:defRPr/>
            </a:pPr>
            <a:r>
              <a:rPr lang="zh-CN" altLang="en-US" dirty="0">
                <a:cs typeface="+mn-ea"/>
                <a:sym typeface="+mn-lt"/>
              </a:rPr>
              <a:t>                          </a:t>
            </a:r>
            <a:r>
              <a:rPr lang="en-US" altLang="zh-CN" dirty="0">
                <a:cs typeface="Times New Roman" panose="02020603050405020304" pitchFamily="18" charset="0"/>
                <a:sym typeface="+mn-lt"/>
              </a:rPr>
              <a:t>0~</a:t>
            </a:r>
            <a:r>
              <a:rPr lang="en-US" altLang="zh-CN" i="1" dirty="0">
                <a:cs typeface="Times New Roman" panose="02020603050405020304" pitchFamily="18" charset="0"/>
                <a:sym typeface="+mn-lt"/>
              </a:rPr>
              <a:t>x</a:t>
            </a:r>
            <a:r>
              <a:rPr lang="en-US" altLang="zh-CN" i="1" baseline="-30000" dirty="0">
                <a:cs typeface="Times New Roman" panose="02020603050405020304" pitchFamily="18" charset="0"/>
                <a:sym typeface="+mn-lt"/>
              </a:rPr>
              <a:t>B </a:t>
            </a:r>
            <a:r>
              <a:rPr lang="zh-CN" altLang="en-US" dirty="0">
                <a:cs typeface="+mn-ea"/>
                <a:sym typeface="+mn-lt"/>
              </a:rPr>
              <a:t>，少子电子；</a:t>
            </a:r>
          </a:p>
          <a:p>
            <a:pPr eaLnBrk="1" hangingPunct="1">
              <a:lnSpc>
                <a:spcPct val="120000"/>
              </a:lnSpc>
              <a:buFont typeface="Wingdings" panose="05000000000000000000" pitchFamily="2" charset="2"/>
              <a:buChar char="Ø"/>
              <a:defRPr/>
            </a:pPr>
            <a:r>
              <a:rPr lang="zh-CN" altLang="en-US" dirty="0">
                <a:cs typeface="+mn-ea"/>
                <a:sym typeface="+mn-lt"/>
              </a:rPr>
              <a:t>中性发射区：</a:t>
            </a:r>
            <a:r>
              <a:rPr lang="en-US" altLang="zh-CN" dirty="0">
                <a:cs typeface="+mn-ea"/>
                <a:sym typeface="+mn-lt"/>
              </a:rPr>
              <a:t>-</a:t>
            </a:r>
            <a:r>
              <a:rPr lang="en-US" altLang="zh-CN" i="1" dirty="0" err="1">
                <a:cs typeface="+mn-ea"/>
                <a:sym typeface="+mn-lt"/>
              </a:rPr>
              <a:t>x</a:t>
            </a:r>
            <a:r>
              <a:rPr lang="en-US" altLang="zh-CN" i="1" baseline="-30000" dirty="0" err="1">
                <a:cs typeface="+mn-ea"/>
                <a:sym typeface="+mn-lt"/>
              </a:rPr>
              <a:t>E</a:t>
            </a:r>
            <a:r>
              <a:rPr lang="en-US" altLang="zh-CN" dirty="0">
                <a:cs typeface="+mn-ea"/>
                <a:sym typeface="+mn-lt"/>
              </a:rPr>
              <a:t> ~ </a:t>
            </a:r>
            <a:r>
              <a:rPr lang="en-US" altLang="zh-CN" i="1" dirty="0">
                <a:cs typeface="+mn-ea"/>
                <a:sym typeface="+mn-lt"/>
              </a:rPr>
              <a:t>-W</a:t>
            </a:r>
            <a:r>
              <a:rPr lang="en-US" altLang="zh-CN" i="1" baseline="-30000" dirty="0">
                <a:cs typeface="+mn-ea"/>
                <a:sym typeface="+mn-lt"/>
              </a:rPr>
              <a:t>E</a:t>
            </a:r>
            <a:r>
              <a:rPr lang="zh-CN" altLang="en-US" dirty="0">
                <a:cs typeface="+mn-ea"/>
                <a:sym typeface="+mn-lt"/>
              </a:rPr>
              <a:t>，少子空穴；</a:t>
            </a:r>
          </a:p>
          <a:p>
            <a:pPr>
              <a:lnSpc>
                <a:spcPct val="120000"/>
              </a:lnSpc>
              <a:buFont typeface="Wingdings" panose="05000000000000000000" pitchFamily="2" charset="2"/>
              <a:buChar char="Ø"/>
              <a:defRPr/>
            </a:pPr>
            <a:r>
              <a:rPr lang="zh-CN" altLang="en-US" dirty="0">
                <a:cs typeface="+mn-ea"/>
                <a:sym typeface="+mn-lt"/>
              </a:rPr>
              <a:t>中性集电区：</a:t>
            </a:r>
            <a:r>
              <a:rPr lang="en-US" altLang="zh-CN" i="1" dirty="0">
                <a:cs typeface="+mn-ea"/>
                <a:sym typeface="+mn-lt"/>
              </a:rPr>
              <a:t>x</a:t>
            </a:r>
            <a:r>
              <a:rPr lang="en-US" altLang="zh-CN" i="1" baseline="-30000" dirty="0">
                <a:cs typeface="+mn-ea"/>
                <a:sym typeface="+mn-lt"/>
              </a:rPr>
              <a:t>c</a:t>
            </a:r>
            <a:r>
              <a:rPr lang="en-US" altLang="zh-CN" dirty="0">
                <a:cs typeface="+mn-ea"/>
                <a:sym typeface="+mn-lt"/>
              </a:rPr>
              <a:t> ~</a:t>
            </a:r>
            <a:r>
              <a:rPr lang="en-US" altLang="zh-CN" i="1" dirty="0">
                <a:cs typeface="+mn-ea"/>
                <a:sym typeface="+mn-lt"/>
              </a:rPr>
              <a:t>∞</a:t>
            </a:r>
            <a:r>
              <a:rPr lang="zh-CN" altLang="en-US" dirty="0">
                <a:cs typeface="+mn-ea"/>
                <a:sym typeface="+mn-lt"/>
              </a:rPr>
              <a:t>，少子空穴；</a:t>
            </a:r>
          </a:p>
        </p:txBody>
      </p:sp>
      <p:graphicFrame>
        <p:nvGraphicFramePr>
          <p:cNvPr id="24583" name="Object 8">
            <a:extLst>
              <a:ext uri="{FF2B5EF4-FFF2-40B4-BE49-F238E27FC236}">
                <a16:creationId xmlns:a16="http://schemas.microsoft.com/office/drawing/2014/main" id="{DA1481C5-2C22-4498-A983-E1B32ED2CFA8}"/>
              </a:ext>
            </a:extLst>
          </p:cNvPr>
          <p:cNvGraphicFramePr>
            <a:graphicFrameLocks noChangeAspect="1"/>
          </p:cNvGraphicFramePr>
          <p:nvPr/>
        </p:nvGraphicFramePr>
        <p:xfrm>
          <a:off x="5105400" y="2286000"/>
          <a:ext cx="990600" cy="319088"/>
        </p:xfrm>
        <a:graphic>
          <a:graphicData uri="http://schemas.openxmlformats.org/presentationml/2006/ole">
            <mc:AlternateContent xmlns:mc="http://schemas.openxmlformats.org/markup-compatibility/2006">
              <mc:Choice xmlns:v="urn:schemas-microsoft-com:vml" Requires="v">
                <p:oleObj spid="_x0000_s444455" name="Equation" r:id="rId4" imgW="799753" imgH="253890" progId="Equation.DSMT4">
                  <p:embed/>
                </p:oleObj>
              </mc:Choice>
              <mc:Fallback>
                <p:oleObj name="Equation" r:id="rId4" imgW="799753" imgH="253890" progId="Equation.DSMT4">
                  <p:embed/>
                  <p:pic>
                    <p:nvPicPr>
                      <p:cNvPr id="24583" name="Object 8">
                        <a:extLst>
                          <a:ext uri="{FF2B5EF4-FFF2-40B4-BE49-F238E27FC236}">
                            <a16:creationId xmlns:a16="http://schemas.microsoft.com/office/drawing/2014/main" id="{DA1481C5-2C22-4498-A983-E1B32ED2CF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2286000"/>
                        <a:ext cx="99060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9035" name="Rectangle 11">
            <a:extLst>
              <a:ext uri="{FF2B5EF4-FFF2-40B4-BE49-F238E27FC236}">
                <a16:creationId xmlns:a16="http://schemas.microsoft.com/office/drawing/2014/main" id="{63C837B0-E214-467C-9F88-2A93B965BE2D}"/>
              </a:ext>
            </a:extLst>
          </p:cNvPr>
          <p:cNvSpPr>
            <a:spLocks noChangeArrowheads="1"/>
          </p:cNvSpPr>
          <p:nvPr/>
        </p:nvSpPr>
        <p:spPr bwMode="auto">
          <a:xfrm>
            <a:off x="4876800" y="1839913"/>
            <a:ext cx="1082348" cy="310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r>
              <a:rPr lang="zh-CN" altLang="en-US" sz="1400">
                <a:cs typeface="+mn-ea"/>
                <a:sym typeface="+mn-lt"/>
              </a:rPr>
              <a:t>边界条件：</a:t>
            </a:r>
          </a:p>
        </p:txBody>
      </p:sp>
      <p:sp>
        <p:nvSpPr>
          <p:cNvPr id="129036" name="Rectangle 12">
            <a:extLst>
              <a:ext uri="{FF2B5EF4-FFF2-40B4-BE49-F238E27FC236}">
                <a16:creationId xmlns:a16="http://schemas.microsoft.com/office/drawing/2014/main" id="{E757BC37-0A45-44A3-A779-392DBCC2B0AF}"/>
              </a:ext>
            </a:extLst>
          </p:cNvPr>
          <p:cNvSpPr>
            <a:spLocks noChangeArrowheads="1"/>
          </p:cNvSpPr>
          <p:nvPr/>
        </p:nvSpPr>
        <p:spPr bwMode="auto">
          <a:xfrm>
            <a:off x="4800600" y="2667000"/>
            <a:ext cx="1550424" cy="310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r>
              <a:rPr lang="zh-CN" altLang="en-US" sz="1400">
                <a:cs typeface="+mn-ea"/>
                <a:sym typeface="+mn-lt"/>
              </a:rPr>
              <a:t>（</a:t>
            </a:r>
            <a:r>
              <a:rPr lang="en-US" altLang="zh-CN" sz="1400">
                <a:cs typeface="+mn-ea"/>
                <a:sym typeface="+mn-lt"/>
              </a:rPr>
              <a:t>P</a:t>
            </a:r>
            <a:r>
              <a:rPr lang="zh-CN" altLang="en-US" sz="1400">
                <a:cs typeface="+mn-ea"/>
                <a:sym typeface="+mn-lt"/>
              </a:rPr>
              <a:t>中性区边界）</a:t>
            </a:r>
          </a:p>
        </p:txBody>
      </p:sp>
      <p:pic>
        <p:nvPicPr>
          <p:cNvPr id="24586" name="Picture 13" descr="图片5">
            <a:extLst>
              <a:ext uri="{FF2B5EF4-FFF2-40B4-BE49-F238E27FC236}">
                <a16:creationId xmlns:a16="http://schemas.microsoft.com/office/drawing/2014/main" id="{4D09F93B-0789-4ECF-BF33-EFE9CA60B8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4114800"/>
            <a:ext cx="30480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8" name="Rectangle 14">
            <a:extLst>
              <a:ext uri="{FF2B5EF4-FFF2-40B4-BE49-F238E27FC236}">
                <a16:creationId xmlns:a16="http://schemas.microsoft.com/office/drawing/2014/main" id="{FE7B3584-E58D-47C8-8712-3CA30D6B1763}"/>
              </a:ext>
            </a:extLst>
          </p:cNvPr>
          <p:cNvSpPr>
            <a:spLocks noChangeArrowheads="1"/>
          </p:cNvSpPr>
          <p:nvPr/>
        </p:nvSpPr>
        <p:spPr bwMode="auto">
          <a:xfrm>
            <a:off x="4800600" y="680474"/>
            <a:ext cx="42672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nSpc>
                <a:spcPct val="120000"/>
              </a:lnSpc>
              <a:buFont typeface="Wingdings" panose="05000000000000000000" pitchFamily="2" charset="2"/>
              <a:buChar char="Ø"/>
              <a:defRPr/>
            </a:pPr>
            <a:r>
              <a:rPr lang="zh-CN" altLang="en-US" sz="1600" dirty="0">
                <a:cs typeface="+mn-ea"/>
                <a:sym typeface="+mn-lt"/>
              </a:rPr>
              <a:t>回顾：</a:t>
            </a:r>
            <a:r>
              <a:rPr lang="zh-CN" altLang="en-US" sz="1600" dirty="0">
                <a:solidFill>
                  <a:schemeClr val="accent2"/>
                </a:solidFill>
                <a:cs typeface="+mn-ea"/>
                <a:sym typeface="+mn-lt"/>
              </a:rPr>
              <a:t>正偏下</a:t>
            </a:r>
            <a:r>
              <a:rPr lang="en-US" altLang="zh-CN" sz="1600" dirty="0">
                <a:solidFill>
                  <a:schemeClr val="accent2"/>
                </a:solidFill>
                <a:cs typeface="+mn-ea"/>
                <a:sym typeface="+mn-lt"/>
              </a:rPr>
              <a:t>PN</a:t>
            </a:r>
            <a:r>
              <a:rPr lang="zh-CN" altLang="en-US" sz="1600" dirty="0">
                <a:solidFill>
                  <a:schemeClr val="accent2"/>
                </a:solidFill>
                <a:cs typeface="+mn-ea"/>
                <a:sym typeface="+mn-lt"/>
              </a:rPr>
              <a:t>结空间电荷区的边界的少 子浓度通过解连续性方程得到</a:t>
            </a:r>
          </a:p>
        </p:txBody>
      </p:sp>
      <p:pic>
        <p:nvPicPr>
          <p:cNvPr id="24588" name="Picture 16" descr="2t7">
            <a:extLst>
              <a:ext uri="{FF2B5EF4-FFF2-40B4-BE49-F238E27FC236}">
                <a16:creationId xmlns:a16="http://schemas.microsoft.com/office/drawing/2014/main" id="{9054ED77-E22E-4912-BA61-7439865B25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50000" b="40894"/>
          <a:stretch>
            <a:fillRect/>
          </a:stretch>
        </p:blipFill>
        <p:spPr bwMode="auto">
          <a:xfrm>
            <a:off x="6400800" y="1362075"/>
            <a:ext cx="2667000"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4">
            <a:extLst>
              <a:ext uri="{FF2B5EF4-FFF2-40B4-BE49-F238E27FC236}">
                <a16:creationId xmlns:a16="http://schemas.microsoft.com/office/drawing/2014/main" id="{3B4F2582-AA65-4618-835F-5CFBC783EF79}"/>
              </a:ext>
            </a:extLst>
          </p:cNvPr>
          <p:cNvSpPr txBox="1">
            <a:spLocks noChangeArrowheads="1"/>
          </p:cNvSpPr>
          <p:nvPr/>
        </p:nvSpPr>
        <p:spPr>
          <a:xfrm>
            <a:off x="270668" y="116117"/>
            <a:ext cx="8549803" cy="838200"/>
          </a:xfrm>
          <a:prstGeom prst="rect">
            <a:avLst/>
          </a:prstGeom>
          <a:noFill/>
          <a:ln/>
        </p:spPr>
        <p:txBody>
          <a:bodyP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3200">
                <a:latin typeface="Times New Roman" panose="02020603050405020304" pitchFamily="18" charset="0"/>
                <a:ea typeface="宋体" panose="02010600030101010101" pitchFamily="2" charset="-122"/>
              </a:rPr>
              <a:t>3.2.1 </a:t>
            </a:r>
            <a:r>
              <a:rPr lang="zh-CN" altLang="en-US" sz="3200">
                <a:latin typeface="Times New Roman" panose="02020603050405020304" pitchFamily="18" charset="0"/>
                <a:ea typeface="宋体" panose="02010600030101010101" pitchFamily="2" charset="-122"/>
              </a:rPr>
              <a:t>晶体管的能带、浓度分布及载流子的传输 </a:t>
            </a:r>
            <a:endParaRPr lang="zh-CN" altLang="en-US" sz="32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952899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6">
            <a:extLst>
              <a:ext uri="{FF2B5EF4-FFF2-40B4-BE49-F238E27FC236}">
                <a16:creationId xmlns:a16="http://schemas.microsoft.com/office/drawing/2014/main" id="{683953AA-2E8E-4F87-88C2-D413818E2E77}"/>
              </a:ext>
            </a:extLst>
          </p:cNvPr>
          <p:cNvGraphicFramePr>
            <a:graphicFrameLocks noChangeAspect="1"/>
          </p:cNvGraphicFramePr>
          <p:nvPr/>
        </p:nvGraphicFramePr>
        <p:xfrm>
          <a:off x="1752600" y="1752600"/>
          <a:ext cx="1981200" cy="650875"/>
        </p:xfrm>
        <a:graphic>
          <a:graphicData uri="http://schemas.openxmlformats.org/presentationml/2006/ole">
            <mc:AlternateContent xmlns:mc="http://schemas.openxmlformats.org/markup-compatibility/2006">
              <mc:Choice xmlns:v="urn:schemas-microsoft-com:vml" Requires="v">
                <p:oleObj spid="_x0000_s445590" name="Equation" r:id="rId3" imgW="1422400" imgH="469900" progId="Equation.DSMT4">
                  <p:embed/>
                </p:oleObj>
              </mc:Choice>
              <mc:Fallback>
                <p:oleObj name="Equation" r:id="rId3" imgW="1422400" imgH="469900" progId="Equation.DSMT4">
                  <p:embed/>
                  <p:pic>
                    <p:nvPicPr>
                      <p:cNvPr id="25602" name="Object 6">
                        <a:extLst>
                          <a:ext uri="{FF2B5EF4-FFF2-40B4-BE49-F238E27FC236}">
                            <a16:creationId xmlns:a16="http://schemas.microsoft.com/office/drawing/2014/main" id="{683953AA-2E8E-4F87-88C2-D413818E2E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752600"/>
                        <a:ext cx="19812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3" name="Object 5">
            <a:extLst>
              <a:ext uri="{FF2B5EF4-FFF2-40B4-BE49-F238E27FC236}">
                <a16:creationId xmlns:a16="http://schemas.microsoft.com/office/drawing/2014/main" id="{37FE9467-BCFA-4C47-A8E2-5C250AF36850}"/>
              </a:ext>
            </a:extLst>
          </p:cNvPr>
          <p:cNvGraphicFramePr>
            <a:graphicFrameLocks noChangeAspect="1"/>
          </p:cNvGraphicFramePr>
          <p:nvPr/>
        </p:nvGraphicFramePr>
        <p:xfrm>
          <a:off x="838200" y="3124200"/>
          <a:ext cx="1447800" cy="352425"/>
        </p:xfrm>
        <a:graphic>
          <a:graphicData uri="http://schemas.openxmlformats.org/presentationml/2006/ole">
            <mc:AlternateContent xmlns:mc="http://schemas.openxmlformats.org/markup-compatibility/2006">
              <mc:Choice xmlns:v="urn:schemas-microsoft-com:vml" Requires="v">
                <p:oleObj spid="_x0000_s445591" name="Equation" r:id="rId5" imgW="1054100" imgH="254000" progId="Equation.DSMT4">
                  <p:embed/>
                </p:oleObj>
              </mc:Choice>
              <mc:Fallback>
                <p:oleObj name="Equation" r:id="rId5" imgW="1054100" imgH="254000" progId="Equation.DSMT4">
                  <p:embed/>
                  <p:pic>
                    <p:nvPicPr>
                      <p:cNvPr id="25603" name="Object 5">
                        <a:extLst>
                          <a:ext uri="{FF2B5EF4-FFF2-40B4-BE49-F238E27FC236}">
                            <a16:creationId xmlns:a16="http://schemas.microsoft.com/office/drawing/2014/main" id="{37FE9467-BCFA-4C47-A8E2-5C250AF368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124200"/>
                        <a:ext cx="14478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4" name="Object 4">
            <a:extLst>
              <a:ext uri="{FF2B5EF4-FFF2-40B4-BE49-F238E27FC236}">
                <a16:creationId xmlns:a16="http://schemas.microsoft.com/office/drawing/2014/main" id="{A01B08C3-06CA-4C7A-A67B-4C45D6147BBE}"/>
              </a:ext>
            </a:extLst>
          </p:cNvPr>
          <p:cNvGraphicFramePr>
            <a:graphicFrameLocks noChangeAspect="1"/>
          </p:cNvGraphicFramePr>
          <p:nvPr/>
        </p:nvGraphicFramePr>
        <p:xfrm>
          <a:off x="803275" y="3733800"/>
          <a:ext cx="1447800" cy="328613"/>
        </p:xfrm>
        <a:graphic>
          <a:graphicData uri="http://schemas.openxmlformats.org/presentationml/2006/ole">
            <mc:AlternateContent xmlns:mc="http://schemas.openxmlformats.org/markup-compatibility/2006">
              <mc:Choice xmlns:v="urn:schemas-microsoft-com:vml" Requires="v">
                <p:oleObj spid="_x0000_s445592" name="Equation" r:id="rId7" imgW="1129810" imgH="253890" progId="Equation.DSMT4">
                  <p:embed/>
                </p:oleObj>
              </mc:Choice>
              <mc:Fallback>
                <p:oleObj name="Equation" r:id="rId7" imgW="1129810" imgH="253890" progId="Equation.DSMT4">
                  <p:embed/>
                  <p:pic>
                    <p:nvPicPr>
                      <p:cNvPr id="25604" name="Object 4">
                        <a:extLst>
                          <a:ext uri="{FF2B5EF4-FFF2-40B4-BE49-F238E27FC236}">
                            <a16:creationId xmlns:a16="http://schemas.microsoft.com/office/drawing/2014/main" id="{A01B08C3-06CA-4C7A-A67B-4C45D6147B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3275" y="3733800"/>
                        <a:ext cx="144780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4" name="Rectangle 8">
            <a:extLst>
              <a:ext uri="{FF2B5EF4-FFF2-40B4-BE49-F238E27FC236}">
                <a16:creationId xmlns:a16="http://schemas.microsoft.com/office/drawing/2014/main" id="{50F05108-1882-4232-97F0-A55701A543DF}"/>
              </a:ext>
            </a:extLst>
          </p:cNvPr>
          <p:cNvSpPr>
            <a:spLocks noChangeArrowheads="1"/>
          </p:cNvSpPr>
          <p:nvPr/>
        </p:nvSpPr>
        <p:spPr bwMode="auto">
          <a:xfrm>
            <a:off x="457200" y="821367"/>
            <a:ext cx="5562600" cy="79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 typeface="Wingdings" panose="05000000000000000000" pitchFamily="2" charset="2"/>
              <a:buNone/>
              <a:defRPr/>
            </a:pPr>
            <a:r>
              <a:rPr lang="zh-CN" altLang="en-US" dirty="0">
                <a:cs typeface="+mn-ea"/>
                <a:sym typeface="+mn-lt"/>
              </a:rPr>
              <a:t>中性基区内，电子分布满足无电场的稳态连续性方程（小注入）</a:t>
            </a:r>
          </a:p>
        </p:txBody>
      </p:sp>
      <p:sp>
        <p:nvSpPr>
          <p:cNvPr id="7175" name="Rectangle 9">
            <a:extLst>
              <a:ext uri="{FF2B5EF4-FFF2-40B4-BE49-F238E27FC236}">
                <a16:creationId xmlns:a16="http://schemas.microsoft.com/office/drawing/2014/main" id="{51678DB5-CCE4-420B-AF10-CAF91EEA8592}"/>
              </a:ext>
            </a:extLst>
          </p:cNvPr>
          <p:cNvSpPr>
            <a:spLocks noChangeArrowheads="1"/>
          </p:cNvSpPr>
          <p:nvPr/>
        </p:nvSpPr>
        <p:spPr bwMode="auto">
          <a:xfrm>
            <a:off x="0" y="2582898"/>
            <a:ext cx="184731" cy="40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endParaRPr lang="zh-CN" altLang="en-US">
              <a:cs typeface="+mn-ea"/>
              <a:sym typeface="+mn-lt"/>
            </a:endParaRPr>
          </a:p>
        </p:txBody>
      </p:sp>
      <p:sp>
        <p:nvSpPr>
          <p:cNvPr id="7176" name="Rectangle 10">
            <a:extLst>
              <a:ext uri="{FF2B5EF4-FFF2-40B4-BE49-F238E27FC236}">
                <a16:creationId xmlns:a16="http://schemas.microsoft.com/office/drawing/2014/main" id="{CF1E6E9D-6D80-4D79-ADB1-640510864B6C}"/>
              </a:ext>
            </a:extLst>
          </p:cNvPr>
          <p:cNvSpPr>
            <a:spLocks noChangeArrowheads="1"/>
          </p:cNvSpPr>
          <p:nvPr/>
        </p:nvSpPr>
        <p:spPr bwMode="auto">
          <a:xfrm>
            <a:off x="304800" y="2377633"/>
            <a:ext cx="5638800" cy="42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 typeface="Wingdings" panose="05000000000000000000" pitchFamily="2" charset="2"/>
              <a:buNone/>
              <a:defRPr/>
            </a:pPr>
            <a:r>
              <a:rPr lang="zh-CN" altLang="en-US" dirty="0">
                <a:cs typeface="+mn-ea"/>
                <a:sym typeface="+mn-lt"/>
              </a:rPr>
              <a:t>边界条件（两侧空间电荷区边界）：</a:t>
            </a:r>
          </a:p>
        </p:txBody>
      </p:sp>
      <p:sp>
        <p:nvSpPr>
          <p:cNvPr id="7177" name="Rectangle 11">
            <a:extLst>
              <a:ext uri="{FF2B5EF4-FFF2-40B4-BE49-F238E27FC236}">
                <a16:creationId xmlns:a16="http://schemas.microsoft.com/office/drawing/2014/main" id="{82151CE8-70E5-4395-ACD3-183C34C346D0}"/>
              </a:ext>
            </a:extLst>
          </p:cNvPr>
          <p:cNvSpPr>
            <a:spLocks noChangeArrowheads="1"/>
          </p:cNvSpPr>
          <p:nvPr/>
        </p:nvSpPr>
        <p:spPr bwMode="auto">
          <a:xfrm>
            <a:off x="2362200" y="3122613"/>
            <a:ext cx="3051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a:cs typeface="+mn-ea"/>
                <a:sym typeface="+mn-lt"/>
              </a:rPr>
              <a:t>发射结侧，</a:t>
            </a:r>
            <a:r>
              <a:rPr lang="en-US" altLang="zh-CN" i="1">
                <a:cs typeface="+mn-ea"/>
                <a:sym typeface="+mn-lt"/>
              </a:rPr>
              <a:t>V</a:t>
            </a:r>
            <a:r>
              <a:rPr lang="en-US" altLang="zh-CN" i="1" baseline="-30000">
                <a:cs typeface="+mn-ea"/>
                <a:sym typeface="+mn-lt"/>
              </a:rPr>
              <a:t>E</a:t>
            </a:r>
            <a:r>
              <a:rPr lang="zh-CN" altLang="en-US">
                <a:cs typeface="+mn-ea"/>
                <a:sym typeface="+mn-lt"/>
              </a:rPr>
              <a:t>发射结偏压</a:t>
            </a:r>
          </a:p>
        </p:txBody>
      </p:sp>
      <p:sp>
        <p:nvSpPr>
          <p:cNvPr id="130060" name="Rectangle 12">
            <a:extLst>
              <a:ext uri="{FF2B5EF4-FFF2-40B4-BE49-F238E27FC236}">
                <a16:creationId xmlns:a16="http://schemas.microsoft.com/office/drawing/2014/main" id="{2F57E62F-F768-454F-9E69-A7D260D205B6}"/>
              </a:ext>
            </a:extLst>
          </p:cNvPr>
          <p:cNvSpPr>
            <a:spLocks noChangeArrowheads="1"/>
          </p:cNvSpPr>
          <p:nvPr/>
        </p:nvSpPr>
        <p:spPr bwMode="auto">
          <a:xfrm>
            <a:off x="304800" y="4431493"/>
            <a:ext cx="6428363" cy="403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nSpc>
                <a:spcPct val="110000"/>
              </a:lnSpc>
              <a:defRPr/>
            </a:pPr>
            <a:r>
              <a:rPr lang="zh-CN" altLang="en-US" dirty="0">
                <a:cs typeface="+mn-ea"/>
                <a:sym typeface="+mn-lt"/>
              </a:rPr>
              <a:t>根据边界条件解微分方程得中性基区少子电子分布：</a:t>
            </a:r>
          </a:p>
        </p:txBody>
      </p:sp>
      <p:sp>
        <p:nvSpPr>
          <p:cNvPr id="7179" name="Rectangle 13">
            <a:extLst>
              <a:ext uri="{FF2B5EF4-FFF2-40B4-BE49-F238E27FC236}">
                <a16:creationId xmlns:a16="http://schemas.microsoft.com/office/drawing/2014/main" id="{85297545-E668-48C8-B5D2-B80E45D0E5C1}"/>
              </a:ext>
            </a:extLst>
          </p:cNvPr>
          <p:cNvSpPr>
            <a:spLocks noChangeArrowheads="1"/>
          </p:cNvSpPr>
          <p:nvPr/>
        </p:nvSpPr>
        <p:spPr bwMode="auto">
          <a:xfrm>
            <a:off x="152400" y="381000"/>
            <a:ext cx="4312399" cy="42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 typeface="Wingdings" panose="05000000000000000000" pitchFamily="2" charset="2"/>
              <a:buNone/>
              <a:defRPr/>
            </a:pPr>
            <a:r>
              <a:rPr lang="en-US" altLang="zh-CN">
                <a:solidFill>
                  <a:srgbClr val="0000FF"/>
                </a:solidFill>
                <a:cs typeface="+mn-ea"/>
                <a:sym typeface="+mn-lt"/>
              </a:rPr>
              <a:t>1. </a:t>
            </a:r>
            <a:r>
              <a:rPr lang="zh-CN" altLang="en-US">
                <a:solidFill>
                  <a:srgbClr val="0000FF"/>
                </a:solidFill>
                <a:cs typeface="+mn-ea"/>
                <a:sym typeface="+mn-lt"/>
              </a:rPr>
              <a:t>中性基区少子电子分布和电子电流</a:t>
            </a:r>
          </a:p>
        </p:txBody>
      </p:sp>
      <p:pic>
        <p:nvPicPr>
          <p:cNvPr id="25611" name="Picture 14" descr="图片5">
            <a:extLst>
              <a:ext uri="{FF2B5EF4-FFF2-40B4-BE49-F238E27FC236}">
                <a16:creationId xmlns:a16="http://schemas.microsoft.com/office/drawing/2014/main" id="{2E9AE839-1F35-4BE5-A02F-A844E2C84B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7400" y="1676400"/>
            <a:ext cx="2819400"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1" name="Rectangle 15">
            <a:extLst>
              <a:ext uri="{FF2B5EF4-FFF2-40B4-BE49-F238E27FC236}">
                <a16:creationId xmlns:a16="http://schemas.microsoft.com/office/drawing/2014/main" id="{EF5574E8-1A6F-4DFA-BAFB-CDBC465088D6}"/>
              </a:ext>
            </a:extLst>
          </p:cNvPr>
          <p:cNvSpPr>
            <a:spLocks noChangeArrowheads="1"/>
          </p:cNvSpPr>
          <p:nvPr/>
        </p:nvSpPr>
        <p:spPr bwMode="auto">
          <a:xfrm>
            <a:off x="2251075" y="3657600"/>
            <a:ext cx="3114955" cy="403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r>
              <a:rPr lang="en-US" altLang="zh-CN">
                <a:cs typeface="+mn-ea"/>
                <a:sym typeface="+mn-lt"/>
              </a:rPr>
              <a:t> </a:t>
            </a:r>
            <a:r>
              <a:rPr lang="zh-CN" altLang="en-US">
                <a:cs typeface="+mn-ea"/>
                <a:sym typeface="+mn-lt"/>
              </a:rPr>
              <a:t>集电结侧，</a:t>
            </a:r>
            <a:r>
              <a:rPr lang="en-US" altLang="zh-CN" i="1">
                <a:cs typeface="+mn-ea"/>
                <a:sym typeface="+mn-lt"/>
              </a:rPr>
              <a:t>V</a:t>
            </a:r>
            <a:r>
              <a:rPr lang="en-US" altLang="zh-CN" i="1" baseline="-25000">
                <a:cs typeface="+mn-ea"/>
                <a:sym typeface="+mn-lt"/>
              </a:rPr>
              <a:t>C</a:t>
            </a:r>
            <a:r>
              <a:rPr lang="zh-CN" altLang="en-US">
                <a:cs typeface="+mn-ea"/>
                <a:sym typeface="+mn-lt"/>
              </a:rPr>
              <a:t>发射结偏压</a:t>
            </a:r>
          </a:p>
        </p:txBody>
      </p:sp>
      <p:graphicFrame>
        <p:nvGraphicFramePr>
          <p:cNvPr id="25613" name="Object 16">
            <a:extLst>
              <a:ext uri="{FF2B5EF4-FFF2-40B4-BE49-F238E27FC236}">
                <a16:creationId xmlns:a16="http://schemas.microsoft.com/office/drawing/2014/main" id="{F6CCAEA2-5572-428A-9E14-54FDC139165A}"/>
              </a:ext>
            </a:extLst>
          </p:cNvPr>
          <p:cNvGraphicFramePr>
            <a:graphicFrameLocks noChangeAspect="1"/>
          </p:cNvGraphicFramePr>
          <p:nvPr/>
        </p:nvGraphicFramePr>
        <p:xfrm>
          <a:off x="914400" y="5072063"/>
          <a:ext cx="5181600" cy="1116012"/>
        </p:xfrm>
        <a:graphic>
          <a:graphicData uri="http://schemas.openxmlformats.org/presentationml/2006/ole">
            <mc:AlternateContent xmlns:mc="http://schemas.openxmlformats.org/markup-compatibility/2006">
              <mc:Choice xmlns:v="urn:schemas-microsoft-com:vml" Requires="v">
                <p:oleObj spid="_x0000_s445593" name="Equation" r:id="rId10" imgW="4470400" imgH="965200" progId="Equation.DSMT4">
                  <p:embed/>
                </p:oleObj>
              </mc:Choice>
              <mc:Fallback>
                <p:oleObj name="Equation" r:id="rId10" imgW="4470400" imgH="965200" progId="Equation.DSMT4">
                  <p:embed/>
                  <p:pic>
                    <p:nvPicPr>
                      <p:cNvPr id="25613" name="Object 16">
                        <a:extLst>
                          <a:ext uri="{FF2B5EF4-FFF2-40B4-BE49-F238E27FC236}">
                            <a16:creationId xmlns:a16="http://schemas.microsoft.com/office/drawing/2014/main" id="{F6CCAEA2-5572-428A-9E14-54FDC13916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4400" y="5072063"/>
                        <a:ext cx="5181600"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8213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7">
            <a:extLst>
              <a:ext uri="{FF2B5EF4-FFF2-40B4-BE49-F238E27FC236}">
                <a16:creationId xmlns:a16="http://schemas.microsoft.com/office/drawing/2014/main" id="{7EED4F32-ED78-4663-BE70-EBD28AF6BE93}"/>
              </a:ext>
            </a:extLst>
          </p:cNvPr>
          <p:cNvGraphicFramePr>
            <a:graphicFrameLocks noChangeAspect="1"/>
          </p:cNvGraphicFramePr>
          <p:nvPr/>
        </p:nvGraphicFramePr>
        <p:xfrm>
          <a:off x="1295400" y="1066800"/>
          <a:ext cx="1981200" cy="596900"/>
        </p:xfrm>
        <a:graphic>
          <a:graphicData uri="http://schemas.openxmlformats.org/presentationml/2006/ole">
            <mc:AlternateContent xmlns:mc="http://schemas.openxmlformats.org/markup-compatibility/2006">
              <mc:Choice xmlns:v="urn:schemas-microsoft-com:vml" Requires="v">
                <p:oleObj spid="_x0000_s447601" name="Equation" r:id="rId3" imgW="1422400" imgH="431800" progId="Equation.DSMT4">
                  <p:embed/>
                </p:oleObj>
              </mc:Choice>
              <mc:Fallback>
                <p:oleObj name="Equation" r:id="rId3" imgW="1422400" imgH="431800" progId="Equation.DSMT4">
                  <p:embed/>
                  <p:pic>
                    <p:nvPicPr>
                      <p:cNvPr id="27650" name="Object 7">
                        <a:extLst>
                          <a:ext uri="{FF2B5EF4-FFF2-40B4-BE49-F238E27FC236}">
                            <a16:creationId xmlns:a16="http://schemas.microsoft.com/office/drawing/2014/main" id="{7EED4F32-ED78-4663-BE70-EBD28AF6BE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066800"/>
                        <a:ext cx="19812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1" name="Object 6">
            <a:extLst>
              <a:ext uri="{FF2B5EF4-FFF2-40B4-BE49-F238E27FC236}">
                <a16:creationId xmlns:a16="http://schemas.microsoft.com/office/drawing/2014/main" id="{80362CCE-13C0-4B57-9695-446EE8142000}"/>
              </a:ext>
            </a:extLst>
          </p:cNvPr>
          <p:cNvGraphicFramePr>
            <a:graphicFrameLocks noChangeAspect="1"/>
          </p:cNvGraphicFramePr>
          <p:nvPr/>
        </p:nvGraphicFramePr>
        <p:xfrm>
          <a:off x="228600" y="2286000"/>
          <a:ext cx="4724400" cy="1201738"/>
        </p:xfrm>
        <a:graphic>
          <a:graphicData uri="http://schemas.openxmlformats.org/presentationml/2006/ole">
            <mc:AlternateContent xmlns:mc="http://schemas.openxmlformats.org/markup-compatibility/2006">
              <mc:Choice xmlns:v="urn:schemas-microsoft-com:vml" Requires="v">
                <p:oleObj spid="_x0000_s447602" name="Equation" r:id="rId5" imgW="3784600" imgH="965200" progId="Equation.DSMT4">
                  <p:embed/>
                </p:oleObj>
              </mc:Choice>
              <mc:Fallback>
                <p:oleObj name="Equation" r:id="rId5" imgW="3784600" imgH="965200" progId="Equation.DSMT4">
                  <p:embed/>
                  <p:pic>
                    <p:nvPicPr>
                      <p:cNvPr id="27651" name="Object 6">
                        <a:extLst>
                          <a:ext uri="{FF2B5EF4-FFF2-40B4-BE49-F238E27FC236}">
                            <a16:creationId xmlns:a16="http://schemas.microsoft.com/office/drawing/2014/main" id="{80362CCE-13C0-4B57-9695-446EE81420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2286000"/>
                        <a:ext cx="47244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2" name="Object 5">
            <a:extLst>
              <a:ext uri="{FF2B5EF4-FFF2-40B4-BE49-F238E27FC236}">
                <a16:creationId xmlns:a16="http://schemas.microsoft.com/office/drawing/2014/main" id="{6B340474-9D28-412F-8EE0-91E19DD4C442}"/>
              </a:ext>
            </a:extLst>
          </p:cNvPr>
          <p:cNvGraphicFramePr>
            <a:graphicFrameLocks noChangeAspect="1"/>
          </p:cNvGraphicFramePr>
          <p:nvPr/>
        </p:nvGraphicFramePr>
        <p:xfrm>
          <a:off x="990600" y="4572000"/>
          <a:ext cx="5638800" cy="1095375"/>
        </p:xfrm>
        <a:graphic>
          <a:graphicData uri="http://schemas.openxmlformats.org/presentationml/2006/ole">
            <mc:AlternateContent xmlns:mc="http://schemas.openxmlformats.org/markup-compatibility/2006">
              <mc:Choice xmlns:v="urn:schemas-microsoft-com:vml" Requires="v">
                <p:oleObj spid="_x0000_s447603" name="Equation" r:id="rId7" imgW="4953000" imgH="965200" progId="Equation.DSMT4">
                  <p:embed/>
                </p:oleObj>
              </mc:Choice>
              <mc:Fallback>
                <p:oleObj name="Equation" r:id="rId7" imgW="4953000" imgH="965200" progId="Equation.DSMT4">
                  <p:embed/>
                  <p:pic>
                    <p:nvPicPr>
                      <p:cNvPr id="27652" name="Object 5">
                        <a:extLst>
                          <a:ext uri="{FF2B5EF4-FFF2-40B4-BE49-F238E27FC236}">
                            <a16:creationId xmlns:a16="http://schemas.microsoft.com/office/drawing/2014/main" id="{6B340474-9D28-412F-8EE0-91E19DD4C4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4572000"/>
                        <a:ext cx="56388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1" name="Rectangle 10">
            <a:extLst>
              <a:ext uri="{FF2B5EF4-FFF2-40B4-BE49-F238E27FC236}">
                <a16:creationId xmlns:a16="http://schemas.microsoft.com/office/drawing/2014/main" id="{B199E9D2-0F27-42A7-83E7-3CD5465901E2}"/>
              </a:ext>
            </a:extLst>
          </p:cNvPr>
          <p:cNvSpPr>
            <a:spLocks noChangeArrowheads="1"/>
          </p:cNvSpPr>
          <p:nvPr/>
        </p:nvSpPr>
        <p:spPr bwMode="auto">
          <a:xfrm>
            <a:off x="200025" y="531783"/>
            <a:ext cx="58448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dirty="0">
                <a:cs typeface="+mn-ea"/>
                <a:sym typeface="+mn-lt"/>
              </a:rPr>
              <a:t>在发射结侧空间电荷区边界</a:t>
            </a:r>
            <a:r>
              <a:rPr lang="en-US" altLang="zh-CN" i="1" dirty="0">
                <a:cs typeface="+mn-ea"/>
                <a:sym typeface="+mn-lt"/>
              </a:rPr>
              <a:t>x</a:t>
            </a:r>
            <a:r>
              <a:rPr lang="en-US" altLang="zh-CN" dirty="0">
                <a:cs typeface="+mn-ea"/>
                <a:sym typeface="+mn-lt"/>
              </a:rPr>
              <a:t>=0</a:t>
            </a:r>
            <a:r>
              <a:rPr lang="zh-CN" altLang="en-US" dirty="0">
                <a:cs typeface="+mn-ea"/>
                <a:sym typeface="+mn-lt"/>
              </a:rPr>
              <a:t>处的电子电流：</a:t>
            </a:r>
          </a:p>
        </p:txBody>
      </p:sp>
      <p:sp>
        <p:nvSpPr>
          <p:cNvPr id="9222" name="Rectangle 11">
            <a:extLst>
              <a:ext uri="{FF2B5EF4-FFF2-40B4-BE49-F238E27FC236}">
                <a16:creationId xmlns:a16="http://schemas.microsoft.com/office/drawing/2014/main" id="{1E3B78D7-4D08-4131-A296-8A6F5E44D741}"/>
              </a:ext>
            </a:extLst>
          </p:cNvPr>
          <p:cNvSpPr>
            <a:spLocks noChangeArrowheads="1"/>
          </p:cNvSpPr>
          <p:nvPr/>
        </p:nvSpPr>
        <p:spPr bwMode="auto">
          <a:xfrm>
            <a:off x="304800" y="1827183"/>
            <a:ext cx="23326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a:cs typeface="+mn-ea"/>
                <a:sym typeface="+mn-lt"/>
              </a:rPr>
              <a:t>将</a:t>
            </a:r>
            <a:r>
              <a:rPr lang="en-US" altLang="zh-CN" i="1">
                <a:cs typeface="+mn-ea"/>
                <a:sym typeface="+mn-lt"/>
              </a:rPr>
              <a:t>n</a:t>
            </a:r>
            <a:r>
              <a:rPr lang="en-US" altLang="zh-CN" i="1" baseline="-30000">
                <a:cs typeface="+mn-ea"/>
                <a:sym typeface="+mn-lt"/>
              </a:rPr>
              <a:t>p</a:t>
            </a:r>
            <a:r>
              <a:rPr lang="en-US" altLang="zh-CN" i="1">
                <a:cs typeface="+mn-ea"/>
                <a:sym typeface="+mn-lt"/>
              </a:rPr>
              <a:t>(x)</a:t>
            </a:r>
            <a:r>
              <a:rPr lang="zh-CN" altLang="en-US">
                <a:cs typeface="+mn-ea"/>
                <a:sym typeface="+mn-lt"/>
              </a:rPr>
              <a:t>代入，有</a:t>
            </a:r>
          </a:p>
        </p:txBody>
      </p:sp>
      <p:sp>
        <p:nvSpPr>
          <p:cNvPr id="131084" name="Rectangle 12">
            <a:extLst>
              <a:ext uri="{FF2B5EF4-FFF2-40B4-BE49-F238E27FC236}">
                <a16:creationId xmlns:a16="http://schemas.microsoft.com/office/drawing/2014/main" id="{1578FED2-DACB-427E-8BAE-469BA1F01A1A}"/>
              </a:ext>
            </a:extLst>
          </p:cNvPr>
          <p:cNvSpPr>
            <a:spLocks noChangeArrowheads="1"/>
          </p:cNvSpPr>
          <p:nvPr/>
        </p:nvSpPr>
        <p:spPr bwMode="auto">
          <a:xfrm>
            <a:off x="304800" y="3977833"/>
            <a:ext cx="7239000" cy="42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nSpc>
                <a:spcPct val="120000"/>
              </a:lnSpc>
              <a:defRPr/>
            </a:pPr>
            <a:r>
              <a:rPr lang="zh-CN" altLang="en-US">
                <a:cs typeface="+mn-ea"/>
                <a:sym typeface="+mn-lt"/>
              </a:rPr>
              <a:t>同样，集电结侧空间电荷区边界</a:t>
            </a:r>
            <a:r>
              <a:rPr lang="en-US" altLang="zh-CN" i="1">
                <a:cs typeface="+mn-ea"/>
                <a:sym typeface="+mn-lt"/>
              </a:rPr>
              <a:t>x</a:t>
            </a:r>
            <a:r>
              <a:rPr lang="en-US" altLang="zh-CN">
                <a:cs typeface="+mn-ea"/>
                <a:sym typeface="+mn-lt"/>
              </a:rPr>
              <a:t>=</a:t>
            </a:r>
            <a:r>
              <a:rPr lang="en-US" altLang="zh-CN" i="1">
                <a:cs typeface="+mn-ea"/>
                <a:sym typeface="+mn-lt"/>
              </a:rPr>
              <a:t>x</a:t>
            </a:r>
            <a:r>
              <a:rPr lang="en-US" altLang="zh-CN" i="1" baseline="-30000">
                <a:cs typeface="+mn-ea"/>
                <a:sym typeface="+mn-lt"/>
              </a:rPr>
              <a:t>B</a:t>
            </a:r>
            <a:r>
              <a:rPr lang="zh-CN" altLang="en-US">
                <a:cs typeface="+mn-ea"/>
                <a:sym typeface="+mn-lt"/>
              </a:rPr>
              <a:t>处的电子电流：</a:t>
            </a:r>
          </a:p>
        </p:txBody>
      </p:sp>
      <p:sp>
        <p:nvSpPr>
          <p:cNvPr id="9225" name="Rectangle 15">
            <a:extLst>
              <a:ext uri="{FF2B5EF4-FFF2-40B4-BE49-F238E27FC236}">
                <a16:creationId xmlns:a16="http://schemas.microsoft.com/office/drawing/2014/main" id="{57AC632E-605D-4711-8E75-A1AAE99521A3}"/>
              </a:ext>
            </a:extLst>
          </p:cNvPr>
          <p:cNvSpPr>
            <a:spLocks noChangeArrowheads="1"/>
          </p:cNvSpPr>
          <p:nvPr/>
        </p:nvSpPr>
        <p:spPr bwMode="auto">
          <a:xfrm>
            <a:off x="381000" y="3429000"/>
            <a:ext cx="3667992" cy="42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defRPr/>
            </a:pPr>
            <a:r>
              <a:rPr lang="zh-CN" altLang="en-US">
                <a:cs typeface="+mn-ea"/>
                <a:sym typeface="+mn-lt"/>
              </a:rPr>
              <a:t>负号表示电流方向为</a:t>
            </a:r>
            <a:r>
              <a:rPr lang="en-US" altLang="zh-CN" i="1">
                <a:cs typeface="+mn-ea"/>
                <a:sym typeface="+mn-lt"/>
              </a:rPr>
              <a:t>x</a:t>
            </a:r>
            <a:r>
              <a:rPr lang="zh-CN" altLang="en-US">
                <a:cs typeface="+mn-ea"/>
                <a:sym typeface="+mn-lt"/>
              </a:rPr>
              <a:t>负方向。</a:t>
            </a:r>
          </a:p>
        </p:txBody>
      </p:sp>
      <p:pic>
        <p:nvPicPr>
          <p:cNvPr id="27658" name="Picture 16" descr="图片1">
            <a:extLst>
              <a:ext uri="{FF2B5EF4-FFF2-40B4-BE49-F238E27FC236}">
                <a16:creationId xmlns:a16="http://schemas.microsoft.com/office/drawing/2014/main" id="{6FA389A5-386D-4F42-BD69-8D6D43E3BE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5400" y="1143000"/>
            <a:ext cx="38862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7" name="Oval 17">
            <a:extLst>
              <a:ext uri="{FF2B5EF4-FFF2-40B4-BE49-F238E27FC236}">
                <a16:creationId xmlns:a16="http://schemas.microsoft.com/office/drawing/2014/main" id="{F975ACB8-9A80-4E85-998A-CF0AEF75F2D1}"/>
              </a:ext>
            </a:extLst>
          </p:cNvPr>
          <p:cNvSpPr>
            <a:spLocks noChangeArrowheads="1"/>
          </p:cNvSpPr>
          <p:nvPr/>
        </p:nvSpPr>
        <p:spPr bwMode="auto">
          <a:xfrm>
            <a:off x="5715000" y="1314512"/>
            <a:ext cx="259766" cy="571377"/>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endParaRPr lang="zh-CN" altLang="en-US">
              <a:cs typeface="+mn-ea"/>
              <a:sym typeface="+mn-lt"/>
            </a:endParaRPr>
          </a:p>
        </p:txBody>
      </p:sp>
      <p:sp>
        <p:nvSpPr>
          <p:cNvPr id="9228" name="Oval 18">
            <a:extLst>
              <a:ext uri="{FF2B5EF4-FFF2-40B4-BE49-F238E27FC236}">
                <a16:creationId xmlns:a16="http://schemas.microsoft.com/office/drawing/2014/main" id="{7DF13CA8-E4C4-46A5-A720-6EC957FB7D8D}"/>
              </a:ext>
            </a:extLst>
          </p:cNvPr>
          <p:cNvSpPr>
            <a:spLocks noChangeArrowheads="1"/>
          </p:cNvSpPr>
          <p:nvPr/>
        </p:nvSpPr>
        <p:spPr bwMode="auto">
          <a:xfrm>
            <a:off x="6400800" y="1314512"/>
            <a:ext cx="259766" cy="571377"/>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endParaRPr lang="zh-CN" altLang="en-US">
              <a:cs typeface="+mn-ea"/>
              <a:sym typeface="+mn-lt"/>
            </a:endParaRPr>
          </a:p>
        </p:txBody>
      </p:sp>
    </p:spTree>
    <p:extLst>
      <p:ext uri="{BB962C8B-B14F-4D97-AF65-F5344CB8AC3E}">
        <p14:creationId xmlns:p14="http://schemas.microsoft.com/office/powerpoint/2010/main" val="2184979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90C53F16-E625-4753-8088-EAB0A62B8510}"/>
              </a:ext>
            </a:extLst>
          </p:cNvPr>
          <p:cNvSpPr>
            <a:spLocks noGrp="1" noChangeArrowheads="1"/>
          </p:cNvSpPr>
          <p:nvPr>
            <p:ph type="title"/>
          </p:nvPr>
        </p:nvSpPr>
        <p:spPr>
          <a:xfrm>
            <a:off x="805655" y="342106"/>
            <a:ext cx="7129463" cy="839788"/>
          </a:xfrm>
        </p:spPr>
        <p:txBody>
          <a:bodyPr>
            <a:normAutofit fontScale="90000"/>
          </a:bodyPr>
          <a:lstStyle/>
          <a:p>
            <a:r>
              <a:rPr lang="en-US" altLang="zh-CN" sz="3200" dirty="0">
                <a:latin typeface="Times New Roman" panose="02020603050405020304" pitchFamily="18" charset="0"/>
                <a:ea typeface="宋体" panose="02010600030101010101" pitchFamily="2" charset="-122"/>
              </a:rPr>
              <a:t>3.1</a:t>
            </a:r>
            <a:r>
              <a:rPr lang="zh-CN" altLang="en-US" sz="3200" dirty="0">
                <a:latin typeface="Times New Roman" panose="02020603050405020304" pitchFamily="18" charset="0"/>
                <a:ea typeface="宋体" panose="02010600030101010101" pitchFamily="2" charset="-122"/>
              </a:rPr>
              <a:t>晶体管的结构与工作原理</a:t>
            </a:r>
            <a:r>
              <a:rPr lang="zh-CN" altLang="en-US" sz="4000" dirty="0">
                <a:latin typeface="Times New Roman" panose="02020603050405020304" pitchFamily="18" charset="0"/>
                <a:ea typeface="宋体" panose="02010600030101010101" pitchFamily="2" charset="-122"/>
              </a:rPr>
              <a:t> </a:t>
            </a:r>
            <a:br>
              <a:rPr lang="zh-CN" altLang="en-US" sz="4000" dirty="0">
                <a:latin typeface="Times New Roman" panose="02020603050405020304" pitchFamily="18" charset="0"/>
                <a:ea typeface="宋体" panose="02010600030101010101" pitchFamily="2" charset="-122"/>
              </a:rPr>
            </a:br>
            <a:r>
              <a:rPr lang="en-US" altLang="zh-CN" sz="2800" dirty="0">
                <a:latin typeface="Times New Roman" panose="02020603050405020304" pitchFamily="18" charset="0"/>
                <a:ea typeface="宋体" panose="02010600030101010101" pitchFamily="2" charset="-122"/>
              </a:rPr>
              <a:t>3.1.1  </a:t>
            </a:r>
            <a:r>
              <a:rPr lang="zh-CN" altLang="en-US" sz="2800" dirty="0">
                <a:latin typeface="Times New Roman" panose="02020603050405020304" pitchFamily="18" charset="0"/>
                <a:ea typeface="宋体" panose="02010600030101010101" pitchFamily="2" charset="-122"/>
              </a:rPr>
              <a:t>晶体管的基本结构</a:t>
            </a:r>
            <a:r>
              <a:rPr lang="zh-CN" altLang="en-US" sz="3200" dirty="0">
                <a:latin typeface="Times New Roman" panose="02020603050405020304" pitchFamily="18" charset="0"/>
                <a:ea typeface="宋体" panose="02010600030101010101" pitchFamily="2" charset="-122"/>
              </a:rPr>
              <a:t> </a:t>
            </a:r>
          </a:p>
        </p:txBody>
      </p:sp>
      <p:sp>
        <p:nvSpPr>
          <p:cNvPr id="9" name="Rectangle 4">
            <a:extLst>
              <a:ext uri="{FF2B5EF4-FFF2-40B4-BE49-F238E27FC236}">
                <a16:creationId xmlns:a16="http://schemas.microsoft.com/office/drawing/2014/main" id="{E5814567-2C04-43AB-9ED4-65E090A2BDDA}"/>
              </a:ext>
            </a:extLst>
          </p:cNvPr>
          <p:cNvSpPr>
            <a:spLocks noChangeArrowheads="1"/>
          </p:cNvSpPr>
          <p:nvPr/>
        </p:nvSpPr>
        <p:spPr bwMode="auto">
          <a:xfrm>
            <a:off x="563116" y="1282637"/>
            <a:ext cx="83058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marL="177800" indent="-177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buFont typeface="Wingdings" panose="05000000000000000000" pitchFamily="2" charset="2"/>
              <a:buChar char="Ø"/>
              <a:defRPr/>
            </a:pPr>
            <a:r>
              <a:rPr lang="zh-CN" altLang="en-US" dirty="0">
                <a:cs typeface="Times New Roman" panose="02020603050405020304" pitchFamily="18" charset="0"/>
                <a:sym typeface="+mn-lt"/>
              </a:rPr>
              <a:t>基本的晶体管：</a:t>
            </a:r>
          </a:p>
          <a:p>
            <a:pPr eaLnBrk="1" hangingPunct="1">
              <a:lnSpc>
                <a:spcPct val="140000"/>
              </a:lnSpc>
              <a:buFont typeface="Wingdings" panose="05000000000000000000" pitchFamily="2" charset="2"/>
              <a:buNone/>
              <a:defRPr/>
            </a:pPr>
            <a:r>
              <a:rPr lang="zh-CN" altLang="en-US" dirty="0">
                <a:cs typeface="Times New Roman" panose="02020603050405020304" pitchFamily="18" charset="0"/>
                <a:sym typeface="+mn-lt"/>
              </a:rPr>
              <a:t>          双极结型晶体管（</a:t>
            </a:r>
            <a:r>
              <a:rPr lang="en-US" altLang="zh-CN" dirty="0">
                <a:cs typeface="Times New Roman" panose="02020603050405020304" pitchFamily="18" charset="0"/>
                <a:sym typeface="+mn-lt"/>
              </a:rPr>
              <a:t>Bipolar Junction Transistor</a:t>
            </a:r>
            <a:r>
              <a:rPr lang="zh-CN" altLang="en-US" dirty="0">
                <a:cs typeface="Times New Roman" panose="02020603050405020304" pitchFamily="18" charset="0"/>
                <a:sym typeface="+mn-lt"/>
              </a:rPr>
              <a:t>，</a:t>
            </a:r>
            <a:r>
              <a:rPr lang="en-US" altLang="zh-CN" dirty="0">
                <a:cs typeface="Times New Roman" panose="02020603050405020304" pitchFamily="18" charset="0"/>
                <a:sym typeface="+mn-lt"/>
              </a:rPr>
              <a:t>BJT</a:t>
            </a:r>
            <a:r>
              <a:rPr lang="zh-CN" altLang="en-US" dirty="0">
                <a:cs typeface="Times New Roman" panose="02020603050405020304" pitchFamily="18" charset="0"/>
                <a:sym typeface="+mn-lt"/>
              </a:rPr>
              <a:t>）</a:t>
            </a:r>
          </a:p>
          <a:p>
            <a:pPr eaLnBrk="1" hangingPunct="1">
              <a:lnSpc>
                <a:spcPct val="140000"/>
              </a:lnSpc>
              <a:buFont typeface="Wingdings" panose="05000000000000000000" pitchFamily="2" charset="2"/>
              <a:buNone/>
              <a:defRPr/>
            </a:pPr>
            <a:r>
              <a:rPr lang="zh-CN" altLang="en-US" dirty="0">
                <a:cs typeface="Times New Roman" panose="02020603050405020304" pitchFamily="18" charset="0"/>
                <a:sym typeface="+mn-lt"/>
              </a:rPr>
              <a:t>          金属</a:t>
            </a:r>
            <a:r>
              <a:rPr lang="en-US" altLang="zh-CN" dirty="0">
                <a:cs typeface="Times New Roman" panose="02020603050405020304" pitchFamily="18" charset="0"/>
                <a:sym typeface="+mn-lt"/>
              </a:rPr>
              <a:t>-</a:t>
            </a:r>
            <a:r>
              <a:rPr lang="zh-CN" altLang="en-US" dirty="0">
                <a:cs typeface="Times New Roman" panose="02020603050405020304" pitchFamily="18" charset="0"/>
                <a:sym typeface="+mn-lt"/>
              </a:rPr>
              <a:t>氧化物</a:t>
            </a:r>
            <a:r>
              <a:rPr lang="en-US" altLang="zh-CN" dirty="0">
                <a:cs typeface="Times New Roman" panose="02020603050405020304" pitchFamily="18" charset="0"/>
                <a:sym typeface="+mn-lt"/>
              </a:rPr>
              <a:t>-</a:t>
            </a:r>
            <a:r>
              <a:rPr lang="zh-CN" altLang="en-US" dirty="0">
                <a:cs typeface="Times New Roman" panose="02020603050405020304" pitchFamily="18" charset="0"/>
                <a:sym typeface="+mn-lt"/>
              </a:rPr>
              <a:t>半导体场效应管（</a:t>
            </a:r>
            <a:r>
              <a:rPr lang="en-US" altLang="zh-CN" dirty="0">
                <a:cs typeface="Times New Roman" panose="02020603050405020304" pitchFamily="18" charset="0"/>
                <a:sym typeface="+mn-lt"/>
              </a:rPr>
              <a:t>Metal Oxide Semiconductor Effect  Transistor, MOSET</a:t>
            </a:r>
            <a:r>
              <a:rPr lang="zh-CN" altLang="en-US" dirty="0">
                <a:cs typeface="Times New Roman" panose="02020603050405020304" pitchFamily="18" charset="0"/>
                <a:sym typeface="+mn-lt"/>
              </a:rPr>
              <a:t>）</a:t>
            </a:r>
          </a:p>
          <a:p>
            <a:pPr eaLnBrk="1" hangingPunct="1">
              <a:lnSpc>
                <a:spcPct val="110000"/>
              </a:lnSpc>
              <a:buFont typeface="Wingdings" panose="05000000000000000000" pitchFamily="2" charset="2"/>
              <a:buNone/>
              <a:defRPr/>
            </a:pPr>
            <a:r>
              <a:rPr lang="zh-CN" altLang="en-US" dirty="0">
                <a:cs typeface="Times New Roman" panose="02020603050405020304" pitchFamily="18" charset="0"/>
                <a:sym typeface="+mn-lt"/>
              </a:rPr>
              <a:t>           结型场效应管（</a:t>
            </a:r>
            <a:r>
              <a:rPr lang="en-US" altLang="zh-CN" dirty="0">
                <a:cs typeface="Times New Roman" panose="02020603050405020304" pitchFamily="18" charset="0"/>
                <a:sym typeface="+mn-lt"/>
              </a:rPr>
              <a:t>Junction type Field Effect Transistor, J-FET</a:t>
            </a:r>
            <a:r>
              <a:rPr lang="zh-CN" altLang="en-US" dirty="0">
                <a:cs typeface="Times New Roman" panose="02020603050405020304" pitchFamily="18" charset="0"/>
                <a:sym typeface="+mn-lt"/>
              </a:rPr>
              <a:t>）</a:t>
            </a:r>
          </a:p>
          <a:p>
            <a:pPr eaLnBrk="1" hangingPunct="1">
              <a:lnSpc>
                <a:spcPct val="140000"/>
              </a:lnSpc>
              <a:buFont typeface="Wingdings" panose="05000000000000000000" pitchFamily="2" charset="2"/>
              <a:buChar char="Ø"/>
              <a:defRPr/>
            </a:pPr>
            <a:r>
              <a:rPr lang="en-US" altLang="zh-CN" dirty="0">
                <a:cs typeface="Times New Roman" panose="02020603050405020304" pitchFamily="18" charset="0"/>
                <a:sym typeface="+mn-lt"/>
              </a:rPr>
              <a:t>BJT</a:t>
            </a:r>
            <a:r>
              <a:rPr lang="zh-CN" altLang="en-US" dirty="0">
                <a:cs typeface="Times New Roman" panose="02020603050405020304" pitchFamily="18" charset="0"/>
                <a:sym typeface="+mn-lt"/>
              </a:rPr>
              <a:t>由两个靠得很近的</a:t>
            </a:r>
            <a:r>
              <a:rPr lang="en-US" altLang="zh-CN" dirty="0">
                <a:cs typeface="Times New Roman" panose="02020603050405020304" pitchFamily="18" charset="0"/>
                <a:sym typeface="+mn-lt"/>
              </a:rPr>
              <a:t>PN</a:t>
            </a:r>
            <a:r>
              <a:rPr lang="zh-CN" altLang="en-US" dirty="0">
                <a:cs typeface="Times New Roman" panose="02020603050405020304" pitchFamily="18" charset="0"/>
                <a:sym typeface="+mn-lt"/>
              </a:rPr>
              <a:t>结构成，分为</a:t>
            </a:r>
            <a:r>
              <a:rPr lang="en-US" altLang="zh-CN" dirty="0">
                <a:cs typeface="Times New Roman" panose="02020603050405020304" pitchFamily="18" charset="0"/>
                <a:sym typeface="+mn-lt"/>
              </a:rPr>
              <a:t>NPN</a:t>
            </a:r>
            <a:r>
              <a:rPr lang="zh-CN" altLang="en-US" dirty="0">
                <a:cs typeface="Times New Roman" panose="02020603050405020304" pitchFamily="18" charset="0"/>
                <a:sym typeface="+mn-lt"/>
              </a:rPr>
              <a:t>和</a:t>
            </a:r>
            <a:r>
              <a:rPr lang="en-US" altLang="zh-CN" dirty="0">
                <a:cs typeface="Times New Roman" panose="02020603050405020304" pitchFamily="18" charset="0"/>
                <a:sym typeface="+mn-lt"/>
              </a:rPr>
              <a:t>PNP</a:t>
            </a:r>
            <a:r>
              <a:rPr lang="zh-CN" altLang="en-US" dirty="0">
                <a:cs typeface="Times New Roman" panose="02020603050405020304" pitchFamily="18" charset="0"/>
                <a:sym typeface="+mn-lt"/>
              </a:rPr>
              <a:t>两种。</a:t>
            </a:r>
          </a:p>
        </p:txBody>
      </p:sp>
      <p:pic>
        <p:nvPicPr>
          <p:cNvPr id="12" name="Picture 8" descr="3t1">
            <a:extLst>
              <a:ext uri="{FF2B5EF4-FFF2-40B4-BE49-F238E27FC236}">
                <a16:creationId xmlns:a16="http://schemas.microsoft.com/office/drawing/2014/main" id="{3F55923F-C11D-4E14-833A-F8B49F00A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4005064"/>
            <a:ext cx="2633020" cy="24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descr="3t2">
            <a:extLst>
              <a:ext uri="{FF2B5EF4-FFF2-40B4-BE49-F238E27FC236}">
                <a16:creationId xmlns:a16="http://schemas.microsoft.com/office/drawing/2014/main" id="{E7D50353-0416-425C-9DAB-5CCE3A9F4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0368" y="4489822"/>
            <a:ext cx="1782763"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6">
            <a:extLst>
              <a:ext uri="{FF2B5EF4-FFF2-40B4-BE49-F238E27FC236}">
                <a16:creationId xmlns:a16="http://schemas.microsoft.com/office/drawing/2014/main" id="{E9D5F799-F7B5-41E8-AFCE-82EDD9C1B764}"/>
              </a:ext>
            </a:extLst>
          </p:cNvPr>
          <p:cNvGraphicFramePr>
            <a:graphicFrameLocks noChangeAspect="1"/>
          </p:cNvGraphicFramePr>
          <p:nvPr/>
        </p:nvGraphicFramePr>
        <p:xfrm>
          <a:off x="457200" y="1295400"/>
          <a:ext cx="2057400" cy="614363"/>
        </p:xfrm>
        <a:graphic>
          <a:graphicData uri="http://schemas.openxmlformats.org/presentationml/2006/ole">
            <mc:AlternateContent xmlns:mc="http://schemas.openxmlformats.org/markup-compatibility/2006">
              <mc:Choice xmlns:v="urn:schemas-microsoft-com:vml" Requires="v">
                <p:oleObj spid="_x0000_s448736" name="Equation" r:id="rId3" imgW="1562100" imgH="469900" progId="Equation.DSMT4">
                  <p:embed/>
                </p:oleObj>
              </mc:Choice>
              <mc:Fallback>
                <p:oleObj name="Equation" r:id="rId3" imgW="1562100" imgH="469900" progId="Equation.DSMT4">
                  <p:embed/>
                  <p:pic>
                    <p:nvPicPr>
                      <p:cNvPr id="28674" name="Object 6">
                        <a:extLst>
                          <a:ext uri="{FF2B5EF4-FFF2-40B4-BE49-F238E27FC236}">
                            <a16:creationId xmlns:a16="http://schemas.microsoft.com/office/drawing/2014/main" id="{E9D5F799-F7B5-41E8-AFCE-82EDD9C1B7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95400"/>
                        <a:ext cx="205740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5" name="Object 5">
            <a:extLst>
              <a:ext uri="{FF2B5EF4-FFF2-40B4-BE49-F238E27FC236}">
                <a16:creationId xmlns:a16="http://schemas.microsoft.com/office/drawing/2014/main" id="{DF45011D-AD41-4B9A-9763-6A01A9AB5964}"/>
              </a:ext>
            </a:extLst>
          </p:cNvPr>
          <p:cNvGraphicFramePr>
            <a:graphicFrameLocks noChangeAspect="1"/>
          </p:cNvGraphicFramePr>
          <p:nvPr/>
        </p:nvGraphicFramePr>
        <p:xfrm>
          <a:off x="2514600" y="1981200"/>
          <a:ext cx="1600200" cy="622300"/>
        </p:xfrm>
        <a:graphic>
          <a:graphicData uri="http://schemas.openxmlformats.org/presentationml/2006/ole">
            <mc:AlternateContent xmlns:mc="http://schemas.openxmlformats.org/markup-compatibility/2006">
              <mc:Choice xmlns:v="urn:schemas-microsoft-com:vml" Requires="v">
                <p:oleObj spid="_x0000_s448737" name="Equation" r:id="rId5" imgW="1295400" imgH="508000" progId="Equation.DSMT4">
                  <p:embed/>
                </p:oleObj>
              </mc:Choice>
              <mc:Fallback>
                <p:oleObj name="Equation" r:id="rId5" imgW="1295400" imgH="508000" progId="Equation.DSMT4">
                  <p:embed/>
                  <p:pic>
                    <p:nvPicPr>
                      <p:cNvPr id="28675" name="Object 5">
                        <a:extLst>
                          <a:ext uri="{FF2B5EF4-FFF2-40B4-BE49-F238E27FC236}">
                            <a16:creationId xmlns:a16="http://schemas.microsoft.com/office/drawing/2014/main" id="{DF45011D-AD41-4B9A-9763-6A01A9AB59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1981200"/>
                        <a:ext cx="16002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6" name="Object 4">
            <a:extLst>
              <a:ext uri="{FF2B5EF4-FFF2-40B4-BE49-F238E27FC236}">
                <a16:creationId xmlns:a16="http://schemas.microsoft.com/office/drawing/2014/main" id="{69A1CCAB-2BFD-47B8-811A-5C575FE457DC}"/>
              </a:ext>
            </a:extLst>
          </p:cNvPr>
          <p:cNvGraphicFramePr>
            <a:graphicFrameLocks noChangeAspect="1"/>
          </p:cNvGraphicFramePr>
          <p:nvPr/>
        </p:nvGraphicFramePr>
        <p:xfrm>
          <a:off x="762000" y="3041650"/>
          <a:ext cx="3429000" cy="1225550"/>
        </p:xfrm>
        <a:graphic>
          <a:graphicData uri="http://schemas.openxmlformats.org/presentationml/2006/ole">
            <mc:AlternateContent xmlns:mc="http://schemas.openxmlformats.org/markup-compatibility/2006">
              <mc:Choice xmlns:v="urn:schemas-microsoft-com:vml" Requires="v">
                <p:oleObj spid="_x0000_s448738" name="Equation" r:id="rId7" imgW="2768600" imgH="990600" progId="Equation.DSMT4">
                  <p:embed/>
                </p:oleObj>
              </mc:Choice>
              <mc:Fallback>
                <p:oleObj name="Equation" r:id="rId7" imgW="2768600" imgH="990600" progId="Equation.DSMT4">
                  <p:embed/>
                  <p:pic>
                    <p:nvPicPr>
                      <p:cNvPr id="28676" name="Object 4">
                        <a:extLst>
                          <a:ext uri="{FF2B5EF4-FFF2-40B4-BE49-F238E27FC236}">
                            <a16:creationId xmlns:a16="http://schemas.microsoft.com/office/drawing/2014/main" id="{69A1CCAB-2BFD-47B8-811A-5C575FE457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3041650"/>
                        <a:ext cx="342900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8" name="Rectangle 7">
            <a:extLst>
              <a:ext uri="{FF2B5EF4-FFF2-40B4-BE49-F238E27FC236}">
                <a16:creationId xmlns:a16="http://schemas.microsoft.com/office/drawing/2014/main" id="{FBAFAEEC-0C53-4030-8CE7-5B052FBC28EF}"/>
              </a:ext>
            </a:extLst>
          </p:cNvPr>
          <p:cNvSpPr>
            <a:spLocks noChangeArrowheads="1"/>
          </p:cNvSpPr>
          <p:nvPr/>
        </p:nvSpPr>
        <p:spPr bwMode="auto">
          <a:xfrm>
            <a:off x="-76200" y="777433"/>
            <a:ext cx="7460697" cy="42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nSpc>
                <a:spcPct val="120000"/>
              </a:lnSpc>
              <a:defRPr/>
            </a:pPr>
            <a:r>
              <a:rPr lang="zh-CN" altLang="en-US">
                <a:cs typeface="+mn-ea"/>
                <a:sym typeface="+mn-lt"/>
              </a:rPr>
              <a:t>同样方法得到发射区少子空穴分布和空穴电流，连续性方程：</a:t>
            </a:r>
          </a:p>
        </p:txBody>
      </p:sp>
      <p:sp>
        <p:nvSpPr>
          <p:cNvPr id="10249" name="Rectangle 8">
            <a:extLst>
              <a:ext uri="{FF2B5EF4-FFF2-40B4-BE49-F238E27FC236}">
                <a16:creationId xmlns:a16="http://schemas.microsoft.com/office/drawing/2014/main" id="{40D85657-F6AC-4AC2-91E5-AE7407AB2812}"/>
              </a:ext>
            </a:extLst>
          </p:cNvPr>
          <p:cNvSpPr>
            <a:spLocks noChangeArrowheads="1"/>
          </p:cNvSpPr>
          <p:nvPr/>
        </p:nvSpPr>
        <p:spPr bwMode="auto">
          <a:xfrm>
            <a:off x="304800" y="2072833"/>
            <a:ext cx="1782860" cy="42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nSpc>
                <a:spcPct val="120000"/>
              </a:lnSpc>
              <a:defRPr/>
            </a:pPr>
            <a:r>
              <a:rPr lang="zh-CN" altLang="en-US">
                <a:cs typeface="+mn-ea"/>
                <a:sym typeface="+mn-lt"/>
              </a:rPr>
              <a:t>边界条件：</a:t>
            </a:r>
          </a:p>
        </p:txBody>
      </p:sp>
      <p:sp>
        <p:nvSpPr>
          <p:cNvPr id="10250" name="Rectangle 9">
            <a:extLst>
              <a:ext uri="{FF2B5EF4-FFF2-40B4-BE49-F238E27FC236}">
                <a16:creationId xmlns:a16="http://schemas.microsoft.com/office/drawing/2014/main" id="{0146E785-E294-4AEC-9828-9E1176B1E57C}"/>
              </a:ext>
            </a:extLst>
          </p:cNvPr>
          <p:cNvSpPr>
            <a:spLocks noChangeArrowheads="1"/>
          </p:cNvSpPr>
          <p:nvPr/>
        </p:nvSpPr>
        <p:spPr bwMode="auto">
          <a:xfrm>
            <a:off x="227013" y="2530033"/>
            <a:ext cx="3847528" cy="42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nSpc>
                <a:spcPct val="120000"/>
              </a:lnSpc>
              <a:defRPr/>
            </a:pPr>
            <a:r>
              <a:rPr lang="zh-CN" altLang="en-US">
                <a:cs typeface="+mn-ea"/>
                <a:sym typeface="+mn-lt"/>
              </a:rPr>
              <a:t>得到中性发射区少子空穴分布</a:t>
            </a:r>
          </a:p>
        </p:txBody>
      </p:sp>
      <p:sp>
        <p:nvSpPr>
          <p:cNvPr id="10251" name="Rectangle 10">
            <a:extLst>
              <a:ext uri="{FF2B5EF4-FFF2-40B4-BE49-F238E27FC236}">
                <a16:creationId xmlns:a16="http://schemas.microsoft.com/office/drawing/2014/main" id="{34F0B85F-15CE-4C11-BEE8-ED7B17A3F534}"/>
              </a:ext>
            </a:extLst>
          </p:cNvPr>
          <p:cNvSpPr>
            <a:spLocks noChangeArrowheads="1"/>
          </p:cNvSpPr>
          <p:nvPr/>
        </p:nvSpPr>
        <p:spPr bwMode="auto">
          <a:xfrm>
            <a:off x="304800" y="304800"/>
            <a:ext cx="4570482" cy="42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 typeface="Wingdings" panose="05000000000000000000" pitchFamily="2" charset="2"/>
              <a:buNone/>
              <a:defRPr/>
            </a:pPr>
            <a:r>
              <a:rPr lang="en-US" altLang="zh-CN">
                <a:solidFill>
                  <a:srgbClr val="0000FF"/>
                </a:solidFill>
                <a:cs typeface="+mn-ea"/>
                <a:sym typeface="+mn-lt"/>
              </a:rPr>
              <a:t>2. </a:t>
            </a:r>
            <a:r>
              <a:rPr lang="zh-CN" altLang="en-US">
                <a:solidFill>
                  <a:srgbClr val="0000FF"/>
                </a:solidFill>
                <a:cs typeface="+mn-ea"/>
                <a:sym typeface="+mn-lt"/>
              </a:rPr>
              <a:t>中性发射区少子空穴分布和空穴电流</a:t>
            </a:r>
          </a:p>
        </p:txBody>
      </p:sp>
      <p:sp>
        <p:nvSpPr>
          <p:cNvPr id="132122" name="Rectangle 26">
            <a:extLst>
              <a:ext uri="{FF2B5EF4-FFF2-40B4-BE49-F238E27FC236}">
                <a16:creationId xmlns:a16="http://schemas.microsoft.com/office/drawing/2014/main" id="{F9B7DD3B-AA80-4F01-AF6F-3E0A06AA3D29}"/>
              </a:ext>
            </a:extLst>
          </p:cNvPr>
          <p:cNvSpPr>
            <a:spLocks noChangeArrowheads="1"/>
          </p:cNvSpPr>
          <p:nvPr/>
        </p:nvSpPr>
        <p:spPr bwMode="auto">
          <a:xfrm>
            <a:off x="152400" y="4341813"/>
            <a:ext cx="6111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a:cs typeface="+mn-ea"/>
                <a:sym typeface="+mn-lt"/>
              </a:rPr>
              <a:t>短</a:t>
            </a:r>
            <a:r>
              <a:rPr lang="en-US" altLang="zh-CN">
                <a:cs typeface="+mn-ea"/>
                <a:sym typeface="+mn-lt"/>
              </a:rPr>
              <a:t>PN</a:t>
            </a:r>
            <a:r>
              <a:rPr lang="zh-CN" altLang="en-US">
                <a:cs typeface="+mn-ea"/>
                <a:sym typeface="+mn-lt"/>
              </a:rPr>
              <a:t>结（</a:t>
            </a:r>
            <a:r>
              <a:rPr lang="en-US" altLang="zh-CN" i="1">
                <a:cs typeface="+mn-ea"/>
                <a:sym typeface="+mn-lt"/>
              </a:rPr>
              <a:t>x</a:t>
            </a:r>
            <a:r>
              <a:rPr lang="en-US" altLang="zh-CN" i="1" baseline="-30000">
                <a:cs typeface="+mn-ea"/>
                <a:sym typeface="+mn-lt"/>
              </a:rPr>
              <a:t>E</a:t>
            </a:r>
            <a:r>
              <a:rPr lang="en-US" altLang="zh-CN" i="1">
                <a:cs typeface="+mn-ea"/>
                <a:sym typeface="+mn-lt"/>
              </a:rPr>
              <a:t>&lt;&lt;L</a:t>
            </a:r>
            <a:r>
              <a:rPr lang="en-US" altLang="zh-CN" i="1" baseline="-30000">
                <a:cs typeface="+mn-ea"/>
                <a:sym typeface="+mn-lt"/>
              </a:rPr>
              <a:t>pE</a:t>
            </a:r>
            <a:r>
              <a:rPr lang="zh-CN" altLang="en-US">
                <a:cs typeface="+mn-ea"/>
                <a:sym typeface="+mn-lt"/>
              </a:rPr>
              <a:t>，发射区空穴扩散长度）近似为</a:t>
            </a:r>
          </a:p>
        </p:txBody>
      </p:sp>
      <p:graphicFrame>
        <p:nvGraphicFramePr>
          <p:cNvPr id="28682" name="Object 25">
            <a:extLst>
              <a:ext uri="{FF2B5EF4-FFF2-40B4-BE49-F238E27FC236}">
                <a16:creationId xmlns:a16="http://schemas.microsoft.com/office/drawing/2014/main" id="{BE98F1F7-75C6-480E-9F4A-657AB9B90917}"/>
              </a:ext>
            </a:extLst>
          </p:cNvPr>
          <p:cNvGraphicFramePr>
            <a:graphicFrameLocks noChangeAspect="1"/>
          </p:cNvGraphicFramePr>
          <p:nvPr/>
        </p:nvGraphicFramePr>
        <p:xfrm>
          <a:off x="685800" y="4883150"/>
          <a:ext cx="2895600" cy="603250"/>
        </p:xfrm>
        <a:graphic>
          <a:graphicData uri="http://schemas.openxmlformats.org/presentationml/2006/ole">
            <mc:AlternateContent xmlns:mc="http://schemas.openxmlformats.org/markup-compatibility/2006">
              <mc:Choice xmlns:v="urn:schemas-microsoft-com:vml" Requires="v">
                <p:oleObj spid="_x0000_s448739" name="Equation" r:id="rId9" imgW="2336800" imgH="482600" progId="Equation.DSMT4">
                  <p:embed/>
                </p:oleObj>
              </mc:Choice>
              <mc:Fallback>
                <p:oleObj name="Equation" r:id="rId9" imgW="2336800" imgH="482600" progId="Equation.DSMT4">
                  <p:embed/>
                  <p:pic>
                    <p:nvPicPr>
                      <p:cNvPr id="28682" name="Object 25">
                        <a:extLst>
                          <a:ext uri="{FF2B5EF4-FFF2-40B4-BE49-F238E27FC236}">
                            <a16:creationId xmlns:a16="http://schemas.microsoft.com/office/drawing/2014/main" id="{BE98F1F7-75C6-480E-9F4A-657AB9B909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 y="4883150"/>
                        <a:ext cx="28956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124" name="Rectangle 28">
            <a:extLst>
              <a:ext uri="{FF2B5EF4-FFF2-40B4-BE49-F238E27FC236}">
                <a16:creationId xmlns:a16="http://schemas.microsoft.com/office/drawing/2014/main" id="{471E6AE4-0824-45E4-9513-B5BC01BF9FD5}"/>
              </a:ext>
            </a:extLst>
          </p:cNvPr>
          <p:cNvSpPr>
            <a:spLocks noChangeArrowheads="1"/>
          </p:cNvSpPr>
          <p:nvPr/>
        </p:nvSpPr>
        <p:spPr bwMode="auto">
          <a:xfrm>
            <a:off x="3733800" y="4887657"/>
            <a:ext cx="2986715" cy="584712"/>
          </a:xfrm>
          <a:prstGeom prst="rect">
            <a:avLst/>
          </a:prstGeom>
          <a:noFill/>
          <a:ln w="19050"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defRPr/>
            </a:pPr>
            <a:r>
              <a:rPr lang="en-US" altLang="zh-CN" sz="1400" i="1">
                <a:cs typeface="+mn-ea"/>
                <a:sym typeface="+mn-lt"/>
              </a:rPr>
              <a:t>x</a:t>
            </a:r>
            <a:r>
              <a:rPr lang="en-US" altLang="zh-CN" sz="1400" i="1" baseline="-30000">
                <a:cs typeface="+mn-ea"/>
                <a:sym typeface="+mn-lt"/>
              </a:rPr>
              <a:t>E</a:t>
            </a:r>
            <a:r>
              <a:rPr lang="zh-CN" altLang="en-US" sz="1400">
                <a:cs typeface="+mn-ea"/>
                <a:sym typeface="+mn-lt"/>
              </a:rPr>
              <a:t>近似为发射区宽度，</a:t>
            </a:r>
          </a:p>
          <a:p>
            <a:pPr eaLnBrk="1" hangingPunct="1">
              <a:lnSpc>
                <a:spcPct val="120000"/>
              </a:lnSpc>
              <a:defRPr/>
            </a:pPr>
            <a:r>
              <a:rPr lang="zh-CN" altLang="en-US" sz="1400">
                <a:cs typeface="+mn-ea"/>
                <a:sym typeface="+mn-lt"/>
              </a:rPr>
              <a:t>发射区少子空穴</a:t>
            </a:r>
            <a:r>
              <a:rPr lang="en-US" altLang="zh-CN" sz="1400" i="1">
                <a:cs typeface="+mn-ea"/>
                <a:sym typeface="+mn-lt"/>
              </a:rPr>
              <a:t>p</a:t>
            </a:r>
            <a:r>
              <a:rPr lang="en-US" altLang="zh-CN" sz="1400" i="1" baseline="-30000">
                <a:cs typeface="+mn-ea"/>
                <a:sym typeface="+mn-lt"/>
              </a:rPr>
              <a:t>E</a:t>
            </a:r>
            <a:r>
              <a:rPr lang="en-US" altLang="zh-CN" sz="1400" i="1">
                <a:cs typeface="+mn-ea"/>
                <a:sym typeface="+mn-lt"/>
              </a:rPr>
              <a:t>(x)</a:t>
            </a:r>
            <a:r>
              <a:rPr lang="zh-CN" altLang="en-US" sz="1400">
                <a:cs typeface="+mn-ea"/>
                <a:sym typeface="+mn-lt"/>
              </a:rPr>
              <a:t>随</a:t>
            </a:r>
            <a:r>
              <a:rPr lang="en-US" altLang="zh-CN" sz="1400" i="1">
                <a:cs typeface="+mn-ea"/>
                <a:sym typeface="+mn-lt"/>
              </a:rPr>
              <a:t>x</a:t>
            </a:r>
            <a:r>
              <a:rPr lang="zh-CN" altLang="en-US" sz="1400">
                <a:cs typeface="+mn-ea"/>
                <a:sym typeface="+mn-lt"/>
              </a:rPr>
              <a:t>线性分布。</a:t>
            </a:r>
          </a:p>
        </p:txBody>
      </p:sp>
      <p:graphicFrame>
        <p:nvGraphicFramePr>
          <p:cNvPr id="28684" name="Object 27">
            <a:extLst>
              <a:ext uri="{FF2B5EF4-FFF2-40B4-BE49-F238E27FC236}">
                <a16:creationId xmlns:a16="http://schemas.microsoft.com/office/drawing/2014/main" id="{585C5AE0-096E-42DD-9543-161A234CEAFE}"/>
              </a:ext>
            </a:extLst>
          </p:cNvPr>
          <p:cNvGraphicFramePr>
            <a:graphicFrameLocks noChangeAspect="1"/>
          </p:cNvGraphicFramePr>
          <p:nvPr/>
        </p:nvGraphicFramePr>
        <p:xfrm>
          <a:off x="2590800" y="5486400"/>
          <a:ext cx="2514600" cy="592138"/>
        </p:xfrm>
        <a:graphic>
          <a:graphicData uri="http://schemas.openxmlformats.org/presentationml/2006/ole">
            <mc:AlternateContent xmlns:mc="http://schemas.openxmlformats.org/markup-compatibility/2006">
              <mc:Choice xmlns:v="urn:schemas-microsoft-com:vml" Requires="v">
                <p:oleObj spid="_x0000_s448740" name="Equation" r:id="rId11" imgW="1943100" imgH="457200" progId="Equation.DSMT4">
                  <p:embed/>
                </p:oleObj>
              </mc:Choice>
              <mc:Fallback>
                <p:oleObj name="Equation" r:id="rId11" imgW="1943100" imgH="457200" progId="Equation.DSMT4">
                  <p:embed/>
                  <p:pic>
                    <p:nvPicPr>
                      <p:cNvPr id="28684" name="Object 27">
                        <a:extLst>
                          <a:ext uri="{FF2B5EF4-FFF2-40B4-BE49-F238E27FC236}">
                            <a16:creationId xmlns:a16="http://schemas.microsoft.com/office/drawing/2014/main" id="{585C5AE0-096E-42DD-9543-161A234CEA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0800" y="5486400"/>
                        <a:ext cx="2514600"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125" name="Rectangle 29">
            <a:extLst>
              <a:ext uri="{FF2B5EF4-FFF2-40B4-BE49-F238E27FC236}">
                <a16:creationId xmlns:a16="http://schemas.microsoft.com/office/drawing/2014/main" id="{9303A2A0-DCAB-43A5-B23E-0CC72448766F}"/>
              </a:ext>
            </a:extLst>
          </p:cNvPr>
          <p:cNvSpPr>
            <a:spLocks noChangeArrowheads="1"/>
          </p:cNvSpPr>
          <p:nvPr/>
        </p:nvSpPr>
        <p:spPr bwMode="auto">
          <a:xfrm>
            <a:off x="720725" y="5486400"/>
            <a:ext cx="1733167" cy="42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defRPr/>
            </a:pPr>
            <a:r>
              <a:rPr lang="zh-CN" altLang="en-US">
                <a:cs typeface="+mn-ea"/>
                <a:sym typeface="+mn-lt"/>
              </a:rPr>
              <a:t>空穴电流为：</a:t>
            </a:r>
          </a:p>
        </p:txBody>
      </p:sp>
      <p:sp>
        <p:nvSpPr>
          <p:cNvPr id="132127" name="Rectangle 31">
            <a:extLst>
              <a:ext uri="{FF2B5EF4-FFF2-40B4-BE49-F238E27FC236}">
                <a16:creationId xmlns:a16="http://schemas.microsoft.com/office/drawing/2014/main" id="{B72CAB08-AA26-4717-B7DC-DF8C23A46477}"/>
              </a:ext>
            </a:extLst>
          </p:cNvPr>
          <p:cNvSpPr>
            <a:spLocks noChangeArrowheads="1"/>
          </p:cNvSpPr>
          <p:nvPr/>
        </p:nvSpPr>
        <p:spPr bwMode="auto">
          <a:xfrm>
            <a:off x="5105400" y="5632450"/>
            <a:ext cx="1890713" cy="307975"/>
          </a:xfrm>
          <a:prstGeom prst="rect">
            <a:avLst/>
          </a:prstGeom>
          <a:noFill/>
          <a:ln w="19050"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1400" i="1">
                <a:cs typeface="+mn-ea"/>
                <a:sym typeface="+mn-lt"/>
              </a:rPr>
              <a:t>N</a:t>
            </a:r>
            <a:r>
              <a:rPr lang="en-US" altLang="zh-CN" sz="1400" i="1" baseline="-30000">
                <a:cs typeface="+mn-ea"/>
                <a:sym typeface="+mn-lt"/>
              </a:rPr>
              <a:t>dE</a:t>
            </a:r>
            <a:r>
              <a:rPr lang="zh-CN" altLang="en-US" sz="1400">
                <a:cs typeface="+mn-ea"/>
                <a:sym typeface="+mn-lt"/>
              </a:rPr>
              <a:t>为发射区掺杂浓度</a:t>
            </a:r>
          </a:p>
        </p:txBody>
      </p:sp>
      <p:graphicFrame>
        <p:nvGraphicFramePr>
          <p:cNvPr id="28687" name="Object 30">
            <a:extLst>
              <a:ext uri="{FF2B5EF4-FFF2-40B4-BE49-F238E27FC236}">
                <a16:creationId xmlns:a16="http://schemas.microsoft.com/office/drawing/2014/main" id="{B03FFB8A-CAAF-4BC8-93FA-93EB5BA3E457}"/>
              </a:ext>
            </a:extLst>
          </p:cNvPr>
          <p:cNvGraphicFramePr>
            <a:graphicFrameLocks noChangeAspect="1"/>
          </p:cNvGraphicFramePr>
          <p:nvPr/>
        </p:nvGraphicFramePr>
        <p:xfrm>
          <a:off x="5334000" y="6207125"/>
          <a:ext cx="1676400" cy="346075"/>
        </p:xfrm>
        <a:graphic>
          <a:graphicData uri="http://schemas.openxmlformats.org/presentationml/2006/ole">
            <mc:AlternateContent xmlns:mc="http://schemas.openxmlformats.org/markup-compatibility/2006">
              <mc:Choice xmlns:v="urn:schemas-microsoft-com:vml" Requires="v">
                <p:oleObj spid="_x0000_s448741" name="Equation" r:id="rId13" imgW="1155700" imgH="241300" progId="Equation.DSMT4">
                  <p:embed/>
                </p:oleObj>
              </mc:Choice>
              <mc:Fallback>
                <p:oleObj name="Equation" r:id="rId13" imgW="1155700" imgH="241300" progId="Equation.DSMT4">
                  <p:embed/>
                  <p:pic>
                    <p:nvPicPr>
                      <p:cNvPr id="28687" name="Object 30">
                        <a:extLst>
                          <a:ext uri="{FF2B5EF4-FFF2-40B4-BE49-F238E27FC236}">
                            <a16:creationId xmlns:a16="http://schemas.microsoft.com/office/drawing/2014/main" id="{B03FFB8A-CAAF-4BC8-93FA-93EB5BA3E45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4000" y="6207125"/>
                        <a:ext cx="16764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128" name="Rectangle 32">
            <a:extLst>
              <a:ext uri="{FF2B5EF4-FFF2-40B4-BE49-F238E27FC236}">
                <a16:creationId xmlns:a16="http://schemas.microsoft.com/office/drawing/2014/main" id="{AFB44D73-D846-45B2-8F19-017DA408038C}"/>
              </a:ext>
            </a:extLst>
          </p:cNvPr>
          <p:cNvSpPr>
            <a:spLocks noChangeArrowheads="1"/>
          </p:cNvSpPr>
          <p:nvPr/>
        </p:nvSpPr>
        <p:spPr bwMode="auto">
          <a:xfrm>
            <a:off x="1827213" y="4314825"/>
            <a:ext cx="33813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1200" b="0">
                <a:cs typeface="+mn-ea"/>
                <a:sym typeface="+mn-lt"/>
              </a:rPr>
              <a:t>。</a:t>
            </a:r>
            <a:endParaRPr lang="zh-CN" altLang="en-US" sz="1800" b="0">
              <a:cs typeface="+mn-ea"/>
              <a:sym typeface="+mn-lt"/>
            </a:endParaRPr>
          </a:p>
        </p:txBody>
      </p:sp>
      <p:sp>
        <p:nvSpPr>
          <p:cNvPr id="132129" name="Rectangle 33">
            <a:extLst>
              <a:ext uri="{FF2B5EF4-FFF2-40B4-BE49-F238E27FC236}">
                <a16:creationId xmlns:a16="http://schemas.microsoft.com/office/drawing/2014/main" id="{85696B9E-5B38-4BE4-B171-EAFB073AD538}"/>
              </a:ext>
            </a:extLst>
          </p:cNvPr>
          <p:cNvSpPr>
            <a:spLocks noChangeArrowheads="1"/>
          </p:cNvSpPr>
          <p:nvPr/>
        </p:nvSpPr>
        <p:spPr bwMode="auto">
          <a:xfrm>
            <a:off x="381000" y="6176963"/>
            <a:ext cx="4657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a:cs typeface="+mn-ea"/>
                <a:sym typeface="+mn-lt"/>
              </a:rPr>
              <a:t>短</a:t>
            </a:r>
            <a:r>
              <a:rPr lang="en-US" altLang="zh-CN">
                <a:cs typeface="+mn-ea"/>
                <a:sym typeface="+mn-lt"/>
              </a:rPr>
              <a:t>PN</a:t>
            </a:r>
            <a:r>
              <a:rPr lang="zh-CN" altLang="en-US">
                <a:cs typeface="+mn-ea"/>
                <a:sym typeface="+mn-lt"/>
              </a:rPr>
              <a:t>结时发射区空穴电流与位置无关，</a:t>
            </a:r>
          </a:p>
        </p:txBody>
      </p:sp>
      <p:pic>
        <p:nvPicPr>
          <p:cNvPr id="28690" name="Picture 35" descr="图片1">
            <a:extLst>
              <a:ext uri="{FF2B5EF4-FFF2-40B4-BE49-F238E27FC236}">
                <a16:creationId xmlns:a16="http://schemas.microsoft.com/office/drawing/2014/main" id="{561A6552-22C4-4B3B-8936-546044B67A3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29200" y="1600200"/>
            <a:ext cx="38862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9" name="Oval 36">
            <a:extLst>
              <a:ext uri="{FF2B5EF4-FFF2-40B4-BE49-F238E27FC236}">
                <a16:creationId xmlns:a16="http://schemas.microsoft.com/office/drawing/2014/main" id="{630B9A46-006E-4A32-B109-3CA9FDF84019}"/>
              </a:ext>
            </a:extLst>
          </p:cNvPr>
          <p:cNvSpPr>
            <a:spLocks noChangeArrowheads="1"/>
          </p:cNvSpPr>
          <p:nvPr/>
        </p:nvSpPr>
        <p:spPr bwMode="auto">
          <a:xfrm>
            <a:off x="5562600" y="2076512"/>
            <a:ext cx="259766" cy="571377"/>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endParaRPr lang="zh-CN" altLang="en-US">
              <a:cs typeface="+mn-ea"/>
              <a:sym typeface="+mn-lt"/>
            </a:endParaRPr>
          </a:p>
        </p:txBody>
      </p:sp>
    </p:spTree>
    <p:extLst>
      <p:ext uri="{BB962C8B-B14F-4D97-AF65-F5344CB8AC3E}">
        <p14:creationId xmlns:p14="http://schemas.microsoft.com/office/powerpoint/2010/main" val="4054652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8">
            <a:extLst>
              <a:ext uri="{FF2B5EF4-FFF2-40B4-BE49-F238E27FC236}">
                <a16:creationId xmlns:a16="http://schemas.microsoft.com/office/drawing/2014/main" id="{F227BA86-8855-4C5C-8C9C-2EBC1796F2B5}"/>
              </a:ext>
            </a:extLst>
          </p:cNvPr>
          <p:cNvGraphicFramePr>
            <a:graphicFrameLocks noChangeAspect="1"/>
          </p:cNvGraphicFramePr>
          <p:nvPr/>
        </p:nvGraphicFramePr>
        <p:xfrm>
          <a:off x="4267200" y="1347788"/>
          <a:ext cx="2133600" cy="633412"/>
        </p:xfrm>
        <a:graphic>
          <a:graphicData uri="http://schemas.openxmlformats.org/presentationml/2006/ole">
            <mc:AlternateContent xmlns:mc="http://schemas.openxmlformats.org/markup-compatibility/2006">
              <mc:Choice xmlns:v="urn:schemas-microsoft-com:vml" Requires="v">
                <p:oleObj spid="_x0000_s449723" name="Equation" r:id="rId3" imgW="1574800" imgH="469900" progId="Equation.DSMT4">
                  <p:embed/>
                </p:oleObj>
              </mc:Choice>
              <mc:Fallback>
                <p:oleObj name="Equation" r:id="rId3" imgW="1574800" imgH="469900" progId="Equation.DSMT4">
                  <p:embed/>
                  <p:pic>
                    <p:nvPicPr>
                      <p:cNvPr id="29698" name="Object 8">
                        <a:extLst>
                          <a:ext uri="{FF2B5EF4-FFF2-40B4-BE49-F238E27FC236}">
                            <a16:creationId xmlns:a16="http://schemas.microsoft.com/office/drawing/2014/main" id="{F227BA86-8855-4C5C-8C9C-2EBC1796F2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347788"/>
                        <a:ext cx="2133600"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699" name="Object 7">
            <a:extLst>
              <a:ext uri="{FF2B5EF4-FFF2-40B4-BE49-F238E27FC236}">
                <a16:creationId xmlns:a16="http://schemas.microsoft.com/office/drawing/2014/main" id="{14BD5A20-2AB3-4E4F-82BC-A3652B7DCD55}"/>
              </a:ext>
            </a:extLst>
          </p:cNvPr>
          <p:cNvGraphicFramePr>
            <a:graphicFrameLocks noChangeAspect="1"/>
          </p:cNvGraphicFramePr>
          <p:nvPr/>
        </p:nvGraphicFramePr>
        <p:xfrm>
          <a:off x="4267200" y="2209800"/>
          <a:ext cx="1600200" cy="350838"/>
        </p:xfrm>
        <a:graphic>
          <a:graphicData uri="http://schemas.openxmlformats.org/presentationml/2006/ole">
            <mc:AlternateContent xmlns:mc="http://schemas.openxmlformats.org/markup-compatibility/2006">
              <mc:Choice xmlns:v="urn:schemas-microsoft-com:vml" Requires="v">
                <p:oleObj spid="_x0000_s449724" name="Equation" r:id="rId5" imgW="1180588" imgH="253890" progId="Equation.DSMT4">
                  <p:embed/>
                </p:oleObj>
              </mc:Choice>
              <mc:Fallback>
                <p:oleObj name="Equation" r:id="rId5" imgW="1180588" imgH="253890" progId="Equation.DSMT4">
                  <p:embed/>
                  <p:pic>
                    <p:nvPicPr>
                      <p:cNvPr id="29699" name="Object 7">
                        <a:extLst>
                          <a:ext uri="{FF2B5EF4-FFF2-40B4-BE49-F238E27FC236}">
                            <a16:creationId xmlns:a16="http://schemas.microsoft.com/office/drawing/2014/main" id="{14BD5A20-2AB3-4E4F-82BC-A3652B7DCD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2209800"/>
                        <a:ext cx="16002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0" name="Object 6">
            <a:extLst>
              <a:ext uri="{FF2B5EF4-FFF2-40B4-BE49-F238E27FC236}">
                <a16:creationId xmlns:a16="http://schemas.microsoft.com/office/drawing/2014/main" id="{05714EC6-CE42-431E-95FE-E7E93880DDC1}"/>
              </a:ext>
            </a:extLst>
          </p:cNvPr>
          <p:cNvGraphicFramePr>
            <a:graphicFrameLocks noChangeAspect="1"/>
          </p:cNvGraphicFramePr>
          <p:nvPr/>
        </p:nvGraphicFramePr>
        <p:xfrm>
          <a:off x="4267200" y="2590800"/>
          <a:ext cx="1143000" cy="354013"/>
        </p:xfrm>
        <a:graphic>
          <a:graphicData uri="http://schemas.openxmlformats.org/presentationml/2006/ole">
            <mc:AlternateContent xmlns:mc="http://schemas.openxmlformats.org/markup-compatibility/2006">
              <mc:Choice xmlns:v="urn:schemas-microsoft-com:vml" Requires="v">
                <p:oleObj spid="_x0000_s449725" name="Equation" r:id="rId7" imgW="825500" imgH="254000" progId="Equation.DSMT4">
                  <p:embed/>
                </p:oleObj>
              </mc:Choice>
              <mc:Fallback>
                <p:oleObj name="Equation" r:id="rId7" imgW="825500" imgH="254000" progId="Equation.DSMT4">
                  <p:embed/>
                  <p:pic>
                    <p:nvPicPr>
                      <p:cNvPr id="29700" name="Object 6">
                        <a:extLst>
                          <a:ext uri="{FF2B5EF4-FFF2-40B4-BE49-F238E27FC236}">
                            <a16:creationId xmlns:a16="http://schemas.microsoft.com/office/drawing/2014/main" id="{05714EC6-CE42-431E-95FE-E7E93880DD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2590800"/>
                        <a:ext cx="1143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1" name="Object 5">
            <a:extLst>
              <a:ext uri="{FF2B5EF4-FFF2-40B4-BE49-F238E27FC236}">
                <a16:creationId xmlns:a16="http://schemas.microsoft.com/office/drawing/2014/main" id="{81EE3448-2D95-4723-BE86-8E0E35796E61}"/>
              </a:ext>
            </a:extLst>
          </p:cNvPr>
          <p:cNvGraphicFramePr>
            <a:graphicFrameLocks noChangeAspect="1"/>
          </p:cNvGraphicFramePr>
          <p:nvPr/>
        </p:nvGraphicFramePr>
        <p:xfrm>
          <a:off x="2971800" y="3581400"/>
          <a:ext cx="3581400" cy="441325"/>
        </p:xfrm>
        <a:graphic>
          <a:graphicData uri="http://schemas.openxmlformats.org/presentationml/2006/ole">
            <mc:AlternateContent xmlns:mc="http://schemas.openxmlformats.org/markup-compatibility/2006">
              <mc:Choice xmlns:v="urn:schemas-microsoft-com:vml" Requires="v">
                <p:oleObj spid="_x0000_s449726" name="Equation" r:id="rId9" imgW="2400300" imgH="292100" progId="Equation.DSMT4">
                  <p:embed/>
                </p:oleObj>
              </mc:Choice>
              <mc:Fallback>
                <p:oleObj name="Equation" r:id="rId9" imgW="2400300" imgH="292100" progId="Equation.DSMT4">
                  <p:embed/>
                  <p:pic>
                    <p:nvPicPr>
                      <p:cNvPr id="29701" name="Object 5">
                        <a:extLst>
                          <a:ext uri="{FF2B5EF4-FFF2-40B4-BE49-F238E27FC236}">
                            <a16:creationId xmlns:a16="http://schemas.microsoft.com/office/drawing/2014/main" id="{81EE3448-2D95-4723-BE86-8E0E35796E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1800" y="3581400"/>
                        <a:ext cx="35814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2" name="Object 4">
            <a:extLst>
              <a:ext uri="{FF2B5EF4-FFF2-40B4-BE49-F238E27FC236}">
                <a16:creationId xmlns:a16="http://schemas.microsoft.com/office/drawing/2014/main" id="{55EBB7B3-8616-438B-A0EA-04B8C01D39C1}"/>
              </a:ext>
            </a:extLst>
          </p:cNvPr>
          <p:cNvGraphicFramePr>
            <a:graphicFrameLocks noChangeAspect="1"/>
          </p:cNvGraphicFramePr>
          <p:nvPr/>
        </p:nvGraphicFramePr>
        <p:xfrm>
          <a:off x="3124200" y="4876800"/>
          <a:ext cx="3048000" cy="646113"/>
        </p:xfrm>
        <a:graphic>
          <a:graphicData uri="http://schemas.openxmlformats.org/presentationml/2006/ole">
            <mc:AlternateContent xmlns:mc="http://schemas.openxmlformats.org/markup-compatibility/2006">
              <mc:Choice xmlns:v="urn:schemas-microsoft-com:vml" Requires="v">
                <p:oleObj spid="_x0000_s449727" name="Equation" r:id="rId11" imgW="2197100" imgH="469900" progId="Equation.DSMT4">
                  <p:embed/>
                </p:oleObj>
              </mc:Choice>
              <mc:Fallback>
                <p:oleObj name="Equation" r:id="rId11" imgW="2197100" imgH="469900" progId="Equation.DSMT4">
                  <p:embed/>
                  <p:pic>
                    <p:nvPicPr>
                      <p:cNvPr id="29702" name="Object 4">
                        <a:extLst>
                          <a:ext uri="{FF2B5EF4-FFF2-40B4-BE49-F238E27FC236}">
                            <a16:creationId xmlns:a16="http://schemas.microsoft.com/office/drawing/2014/main" id="{55EBB7B3-8616-438B-A0EA-04B8C01D39C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4200" y="4876800"/>
                        <a:ext cx="3048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1" name="Rectangle 9">
            <a:extLst>
              <a:ext uri="{FF2B5EF4-FFF2-40B4-BE49-F238E27FC236}">
                <a16:creationId xmlns:a16="http://schemas.microsoft.com/office/drawing/2014/main" id="{148C485B-1EDF-4148-8129-7745E836F79B}"/>
              </a:ext>
            </a:extLst>
          </p:cNvPr>
          <p:cNvSpPr>
            <a:spLocks noChangeArrowheads="1"/>
          </p:cNvSpPr>
          <p:nvPr/>
        </p:nvSpPr>
        <p:spPr bwMode="auto">
          <a:xfrm>
            <a:off x="2590800" y="1371600"/>
            <a:ext cx="1733167" cy="42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 typeface="Wingdings" panose="05000000000000000000" pitchFamily="2" charset="2"/>
              <a:buNone/>
              <a:defRPr/>
            </a:pPr>
            <a:r>
              <a:rPr lang="zh-CN" altLang="en-US">
                <a:cs typeface="+mn-ea"/>
                <a:sym typeface="+mn-lt"/>
              </a:rPr>
              <a:t>连续性方程：</a:t>
            </a:r>
          </a:p>
        </p:txBody>
      </p:sp>
      <p:sp>
        <p:nvSpPr>
          <p:cNvPr id="11272" name="Rectangle 10">
            <a:extLst>
              <a:ext uri="{FF2B5EF4-FFF2-40B4-BE49-F238E27FC236}">
                <a16:creationId xmlns:a16="http://schemas.microsoft.com/office/drawing/2014/main" id="{B35B9CB5-0E30-4FC6-AB19-1650E3F20BA0}"/>
              </a:ext>
            </a:extLst>
          </p:cNvPr>
          <p:cNvSpPr>
            <a:spLocks noChangeArrowheads="1"/>
          </p:cNvSpPr>
          <p:nvPr/>
        </p:nvSpPr>
        <p:spPr bwMode="auto">
          <a:xfrm>
            <a:off x="2438400" y="2209800"/>
            <a:ext cx="1766888" cy="42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 typeface="Wingdings" panose="05000000000000000000" pitchFamily="2" charset="2"/>
              <a:buNone/>
              <a:defRPr/>
            </a:pPr>
            <a:r>
              <a:rPr lang="zh-CN" altLang="en-US">
                <a:cs typeface="+mn-ea"/>
                <a:sym typeface="+mn-lt"/>
              </a:rPr>
              <a:t>边界条件：</a:t>
            </a:r>
          </a:p>
        </p:txBody>
      </p:sp>
      <p:sp>
        <p:nvSpPr>
          <p:cNvPr id="11273" name="Rectangle 12">
            <a:extLst>
              <a:ext uri="{FF2B5EF4-FFF2-40B4-BE49-F238E27FC236}">
                <a16:creationId xmlns:a16="http://schemas.microsoft.com/office/drawing/2014/main" id="{4D87A1C8-A66E-46E1-B5C8-68E8083D1643}"/>
              </a:ext>
            </a:extLst>
          </p:cNvPr>
          <p:cNvSpPr>
            <a:spLocks noChangeArrowheads="1"/>
          </p:cNvSpPr>
          <p:nvPr/>
        </p:nvSpPr>
        <p:spPr bwMode="auto">
          <a:xfrm>
            <a:off x="2362200" y="2971800"/>
            <a:ext cx="3200400" cy="42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 typeface="Wingdings" panose="05000000000000000000" pitchFamily="2" charset="2"/>
              <a:buNone/>
              <a:defRPr/>
            </a:pPr>
            <a:r>
              <a:rPr lang="zh-CN" altLang="en-US">
                <a:cs typeface="+mn-ea"/>
                <a:sym typeface="+mn-lt"/>
              </a:rPr>
              <a:t>少子空穴的分布：</a:t>
            </a:r>
          </a:p>
        </p:txBody>
      </p:sp>
      <p:sp>
        <p:nvSpPr>
          <p:cNvPr id="11274" name="Rectangle 15">
            <a:extLst>
              <a:ext uri="{FF2B5EF4-FFF2-40B4-BE49-F238E27FC236}">
                <a16:creationId xmlns:a16="http://schemas.microsoft.com/office/drawing/2014/main" id="{80C1CA6A-F70C-43A7-BA12-50F553F5D6E0}"/>
              </a:ext>
            </a:extLst>
          </p:cNvPr>
          <p:cNvSpPr>
            <a:spLocks noChangeArrowheads="1"/>
          </p:cNvSpPr>
          <p:nvPr/>
        </p:nvSpPr>
        <p:spPr bwMode="auto">
          <a:xfrm>
            <a:off x="228600" y="457200"/>
            <a:ext cx="4054315" cy="42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 typeface="Wingdings" panose="05000000000000000000" pitchFamily="2" charset="2"/>
              <a:buNone/>
              <a:defRPr/>
            </a:pPr>
            <a:r>
              <a:rPr lang="en-US" altLang="zh-CN">
                <a:solidFill>
                  <a:srgbClr val="0000FF"/>
                </a:solidFill>
                <a:cs typeface="+mn-ea"/>
                <a:sym typeface="+mn-lt"/>
              </a:rPr>
              <a:t>3. </a:t>
            </a:r>
            <a:r>
              <a:rPr lang="zh-CN" altLang="en-US">
                <a:solidFill>
                  <a:srgbClr val="0000FF"/>
                </a:solidFill>
                <a:cs typeface="+mn-ea"/>
                <a:sym typeface="+mn-lt"/>
              </a:rPr>
              <a:t>集电区少子空穴分布和空穴电流</a:t>
            </a:r>
          </a:p>
        </p:txBody>
      </p:sp>
      <p:sp>
        <p:nvSpPr>
          <p:cNvPr id="11275" name="Rectangle 16">
            <a:extLst>
              <a:ext uri="{FF2B5EF4-FFF2-40B4-BE49-F238E27FC236}">
                <a16:creationId xmlns:a16="http://schemas.microsoft.com/office/drawing/2014/main" id="{C00B497B-D55F-43BC-831A-1F4E31FBB77A}"/>
              </a:ext>
            </a:extLst>
          </p:cNvPr>
          <p:cNvSpPr>
            <a:spLocks noChangeArrowheads="1"/>
          </p:cNvSpPr>
          <p:nvPr/>
        </p:nvSpPr>
        <p:spPr bwMode="auto">
          <a:xfrm>
            <a:off x="2743200" y="4267200"/>
            <a:ext cx="1475084" cy="403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r>
              <a:rPr lang="zh-CN" altLang="en-US">
                <a:cs typeface="+mn-ea"/>
                <a:sym typeface="+mn-lt"/>
              </a:rPr>
              <a:t>空穴电流：</a:t>
            </a:r>
          </a:p>
        </p:txBody>
      </p:sp>
    </p:spTree>
    <p:extLst>
      <p:ext uri="{BB962C8B-B14F-4D97-AF65-F5344CB8AC3E}">
        <p14:creationId xmlns:p14="http://schemas.microsoft.com/office/powerpoint/2010/main" val="2485363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descr="0309">
            <a:extLst>
              <a:ext uri="{FF2B5EF4-FFF2-40B4-BE49-F238E27FC236}">
                <a16:creationId xmlns:a16="http://schemas.microsoft.com/office/drawing/2014/main" id="{DCA24E88-62F6-4D06-AAEF-BFAA5BB13E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620689"/>
            <a:ext cx="4161165" cy="48965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descr="图片5">
            <a:extLst>
              <a:ext uri="{FF2B5EF4-FFF2-40B4-BE49-F238E27FC236}">
                <a16:creationId xmlns:a16="http://schemas.microsoft.com/office/drawing/2014/main" id="{4BE0CE23-64C3-4488-AD2E-5233083521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1484784"/>
            <a:ext cx="3240360" cy="264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05CF56CF-90EF-413D-A692-7177EA805594}"/>
              </a:ext>
            </a:extLst>
          </p:cNvPr>
          <p:cNvSpPr txBox="1"/>
          <p:nvPr/>
        </p:nvSpPr>
        <p:spPr>
          <a:xfrm>
            <a:off x="2051720" y="6093296"/>
            <a:ext cx="1184940" cy="369332"/>
          </a:xfrm>
          <a:prstGeom prst="rect">
            <a:avLst/>
          </a:prstGeom>
          <a:noFill/>
        </p:spPr>
        <p:txBody>
          <a:bodyPr wrap="none" rtlCol="0">
            <a:spAutoFit/>
          </a:bodyPr>
          <a:lstStyle/>
          <a:p>
            <a:r>
              <a:rPr lang="zh-CN" altLang="en-US" dirty="0">
                <a:latin typeface="Times New Roman" panose="02020603050405020304" pitchFamily="18" charset="0"/>
                <a:ea typeface="宋体" panose="02010600030101010101" pitchFamily="2" charset="-122"/>
              </a:rPr>
              <a:t>书上图</a:t>
            </a:r>
            <a:r>
              <a:rPr lang="en-US" altLang="zh-CN" dirty="0">
                <a:latin typeface="Times New Roman" panose="02020603050405020304" pitchFamily="18" charset="0"/>
                <a:ea typeface="宋体" panose="02010600030101010101" pitchFamily="2" charset="-122"/>
              </a:rPr>
              <a:t>3-9</a:t>
            </a:r>
            <a:endParaRPr lang="zh-CN" altLang="en-US"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51731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6">
            <a:extLst>
              <a:ext uri="{FF2B5EF4-FFF2-40B4-BE49-F238E27FC236}">
                <a16:creationId xmlns:a16="http://schemas.microsoft.com/office/drawing/2014/main" id="{6C8E26EE-BACE-455D-BD8A-A3353178C929}"/>
              </a:ext>
            </a:extLst>
          </p:cNvPr>
          <p:cNvSpPr>
            <a:spLocks noChangeArrowheads="1"/>
          </p:cNvSpPr>
          <p:nvPr/>
        </p:nvSpPr>
        <p:spPr bwMode="auto">
          <a:xfrm>
            <a:off x="597845" y="710629"/>
            <a:ext cx="7411003" cy="42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 typeface="Wingdings" panose="05000000000000000000" pitchFamily="2" charset="2"/>
              <a:buNone/>
              <a:defRPr/>
            </a:pPr>
            <a:r>
              <a:rPr lang="zh-CN" altLang="en-US" dirty="0">
                <a:cs typeface="+mn-ea"/>
                <a:sym typeface="+mn-lt"/>
              </a:rPr>
              <a:t>通过少子分布和电流，求解正向有源模式下晶体管的工作特性：</a:t>
            </a:r>
          </a:p>
        </p:txBody>
      </p:sp>
      <p:graphicFrame>
        <p:nvGraphicFramePr>
          <p:cNvPr id="30724" name="Object 5">
            <a:extLst>
              <a:ext uri="{FF2B5EF4-FFF2-40B4-BE49-F238E27FC236}">
                <a16:creationId xmlns:a16="http://schemas.microsoft.com/office/drawing/2014/main" id="{04084B33-C306-4527-84B5-37BB5083D417}"/>
              </a:ext>
            </a:extLst>
          </p:cNvPr>
          <p:cNvGraphicFramePr>
            <a:graphicFrameLocks noChangeAspect="1"/>
          </p:cNvGraphicFramePr>
          <p:nvPr>
            <p:extLst>
              <p:ext uri="{D42A27DB-BD31-4B8C-83A1-F6EECF244321}">
                <p14:modId xmlns:p14="http://schemas.microsoft.com/office/powerpoint/2010/main" val="1059820484"/>
              </p:ext>
            </p:extLst>
          </p:nvPr>
        </p:nvGraphicFramePr>
        <p:xfrm>
          <a:off x="2696128" y="2808379"/>
          <a:ext cx="762000" cy="561975"/>
        </p:xfrm>
        <a:graphic>
          <a:graphicData uri="http://schemas.openxmlformats.org/presentationml/2006/ole">
            <mc:AlternateContent xmlns:mc="http://schemas.openxmlformats.org/markup-compatibility/2006">
              <mc:Choice xmlns:v="urn:schemas-microsoft-com:vml" Requires="v">
                <p:oleObj spid="_x0000_s450600" name="Equation" r:id="rId3" imgW="583947" imgH="431613" progId="Equation.DSMT4">
                  <p:embed/>
                </p:oleObj>
              </mc:Choice>
              <mc:Fallback>
                <p:oleObj name="Equation" r:id="rId3" imgW="583947" imgH="431613" progId="Equation.DSMT4">
                  <p:embed/>
                  <p:pic>
                    <p:nvPicPr>
                      <p:cNvPr id="30724" name="Object 5">
                        <a:extLst>
                          <a:ext uri="{FF2B5EF4-FFF2-40B4-BE49-F238E27FC236}">
                            <a16:creationId xmlns:a16="http://schemas.microsoft.com/office/drawing/2014/main" id="{04084B33-C306-4527-84B5-37BB5083D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6128" y="2808379"/>
                        <a:ext cx="7620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3" name="Rectangle 7">
            <a:extLst>
              <a:ext uri="{FF2B5EF4-FFF2-40B4-BE49-F238E27FC236}">
                <a16:creationId xmlns:a16="http://schemas.microsoft.com/office/drawing/2014/main" id="{4E1CCA9F-6BB6-4B9C-8E0D-F59F4B95BF2E}"/>
              </a:ext>
            </a:extLst>
          </p:cNvPr>
          <p:cNvSpPr>
            <a:spLocks noChangeArrowheads="1"/>
          </p:cNvSpPr>
          <p:nvPr/>
        </p:nvSpPr>
        <p:spPr bwMode="auto">
          <a:xfrm>
            <a:off x="683568" y="1350726"/>
            <a:ext cx="768944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buFont typeface="Wingdings" panose="05000000000000000000" pitchFamily="2" charset="2"/>
              <a:buChar char="Ø"/>
              <a:defRPr/>
            </a:pPr>
            <a:r>
              <a:rPr lang="zh-CN" altLang="en-US" dirty="0">
                <a:cs typeface="+mn-ea"/>
                <a:sym typeface="+mn-lt"/>
              </a:rPr>
              <a:t>静态电流</a:t>
            </a:r>
            <a:r>
              <a:rPr lang="en-US" altLang="zh-CN" dirty="0">
                <a:cs typeface="+mn-ea"/>
                <a:sym typeface="+mn-lt"/>
              </a:rPr>
              <a:t>-</a:t>
            </a:r>
            <a:r>
              <a:rPr lang="zh-CN" altLang="en-US" dirty="0">
                <a:cs typeface="+mn-ea"/>
                <a:sym typeface="+mn-lt"/>
              </a:rPr>
              <a:t>电压特性：输入特性（</a:t>
            </a:r>
            <a:r>
              <a:rPr lang="en-US" altLang="zh-CN" i="1" dirty="0">
                <a:cs typeface="+mn-ea"/>
                <a:sym typeface="+mn-lt"/>
              </a:rPr>
              <a:t>I</a:t>
            </a:r>
            <a:r>
              <a:rPr lang="en-US" altLang="zh-CN" i="1" baseline="-30000" dirty="0">
                <a:cs typeface="+mn-ea"/>
                <a:sym typeface="+mn-lt"/>
              </a:rPr>
              <a:t>B</a:t>
            </a:r>
            <a:r>
              <a:rPr lang="en-US" altLang="zh-CN" i="1" dirty="0">
                <a:cs typeface="+mn-ea"/>
                <a:sym typeface="+mn-lt"/>
              </a:rPr>
              <a:t>~V</a:t>
            </a:r>
            <a:r>
              <a:rPr lang="en-US" altLang="zh-CN" i="1" baseline="-30000" dirty="0">
                <a:cs typeface="+mn-ea"/>
                <a:sym typeface="+mn-lt"/>
              </a:rPr>
              <a:t>E</a:t>
            </a:r>
            <a:r>
              <a:rPr lang="zh-CN" altLang="en-US" dirty="0">
                <a:cs typeface="+mn-ea"/>
                <a:sym typeface="+mn-lt"/>
              </a:rPr>
              <a:t>），转移特性（</a:t>
            </a:r>
            <a:r>
              <a:rPr lang="en-US" altLang="zh-CN" i="1" dirty="0">
                <a:cs typeface="+mn-ea"/>
                <a:sym typeface="+mn-lt"/>
              </a:rPr>
              <a:t>I</a:t>
            </a:r>
            <a:r>
              <a:rPr lang="en-US" altLang="zh-CN" i="1" baseline="-30000" dirty="0">
                <a:cs typeface="+mn-ea"/>
                <a:sym typeface="+mn-lt"/>
              </a:rPr>
              <a:t>C</a:t>
            </a:r>
            <a:r>
              <a:rPr lang="en-US" altLang="zh-CN" i="1" dirty="0">
                <a:cs typeface="+mn-ea"/>
                <a:sym typeface="+mn-lt"/>
              </a:rPr>
              <a:t>~V</a:t>
            </a:r>
            <a:r>
              <a:rPr lang="en-US" altLang="zh-CN" i="1" baseline="-30000" dirty="0">
                <a:cs typeface="+mn-ea"/>
                <a:sym typeface="+mn-lt"/>
              </a:rPr>
              <a:t>E</a:t>
            </a:r>
            <a:r>
              <a:rPr lang="zh-CN" altLang="en-US" dirty="0">
                <a:cs typeface="+mn-ea"/>
                <a:sym typeface="+mn-lt"/>
              </a:rPr>
              <a:t>）</a:t>
            </a:r>
          </a:p>
          <a:p>
            <a:pPr>
              <a:lnSpc>
                <a:spcPct val="140000"/>
              </a:lnSpc>
              <a:buFont typeface="Wingdings" panose="05000000000000000000" pitchFamily="2" charset="2"/>
              <a:buChar char="Ø"/>
              <a:defRPr/>
            </a:pPr>
            <a:r>
              <a:rPr lang="zh-CN" altLang="en-US" dirty="0">
                <a:cs typeface="+mn-ea"/>
                <a:sym typeface="+mn-lt"/>
              </a:rPr>
              <a:t>共发射极电流放大倍数</a:t>
            </a:r>
            <a:r>
              <a:rPr lang="el-GR" altLang="zh-CN" dirty="0">
                <a:cs typeface="+mn-ea"/>
                <a:sym typeface="+mn-lt"/>
              </a:rPr>
              <a:t>β</a:t>
            </a:r>
            <a:r>
              <a:rPr lang="en-US" altLang="zh-CN" baseline="-25000" dirty="0">
                <a:cs typeface="+mn-ea"/>
                <a:sym typeface="+mn-lt"/>
              </a:rPr>
              <a:t>0</a:t>
            </a:r>
            <a:r>
              <a:rPr lang="zh-CN" altLang="en-US" dirty="0">
                <a:cs typeface="+mn-ea"/>
                <a:sym typeface="+mn-lt"/>
              </a:rPr>
              <a:t>（</a:t>
            </a:r>
            <a:r>
              <a:rPr lang="en-US" altLang="zh-CN" i="1" dirty="0" err="1">
                <a:cs typeface="+mn-ea"/>
                <a:sym typeface="+mn-lt"/>
              </a:rPr>
              <a:t>h</a:t>
            </a:r>
            <a:r>
              <a:rPr lang="en-US" altLang="zh-CN" i="1" baseline="-30000" dirty="0" err="1">
                <a:cs typeface="+mn-ea"/>
                <a:sym typeface="+mn-lt"/>
              </a:rPr>
              <a:t>FE</a:t>
            </a:r>
            <a:r>
              <a:rPr lang="zh-CN" altLang="en-US" dirty="0">
                <a:cs typeface="+mn-ea"/>
                <a:sym typeface="+mn-lt"/>
              </a:rPr>
              <a:t>）、共基极电流放大倍数</a:t>
            </a:r>
            <a:r>
              <a:rPr lang="el-GR" altLang="zh-CN" dirty="0">
                <a:cs typeface="+mn-ea"/>
                <a:sym typeface="+mn-lt"/>
              </a:rPr>
              <a:t>α</a:t>
            </a:r>
            <a:r>
              <a:rPr lang="en-US" altLang="zh-CN" baseline="-25000" dirty="0">
                <a:cs typeface="+mn-ea"/>
                <a:sym typeface="+mn-lt"/>
              </a:rPr>
              <a:t>0</a:t>
            </a:r>
            <a:r>
              <a:rPr lang="zh-CN" altLang="en-US" dirty="0">
                <a:cs typeface="+mn-ea"/>
                <a:sym typeface="+mn-lt"/>
              </a:rPr>
              <a:t>、共集电极电流放大倍数</a:t>
            </a:r>
            <a:endParaRPr lang="en-US" altLang="zh-CN" i="1" dirty="0">
              <a:cs typeface="+mn-ea"/>
              <a:sym typeface="+mn-lt"/>
            </a:endParaRPr>
          </a:p>
        </p:txBody>
      </p:sp>
      <p:sp>
        <p:nvSpPr>
          <p:cNvPr id="12294" name="Rectangle 8">
            <a:extLst>
              <a:ext uri="{FF2B5EF4-FFF2-40B4-BE49-F238E27FC236}">
                <a16:creationId xmlns:a16="http://schemas.microsoft.com/office/drawing/2014/main" id="{401DEBDF-2EF1-4373-B0F3-19DB837BF560}"/>
              </a:ext>
            </a:extLst>
          </p:cNvPr>
          <p:cNvSpPr>
            <a:spLocks noChangeArrowheads="1"/>
          </p:cNvSpPr>
          <p:nvPr/>
        </p:nvSpPr>
        <p:spPr bwMode="auto">
          <a:xfrm>
            <a:off x="683568" y="2895968"/>
            <a:ext cx="2194832" cy="42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 typeface="Wingdings" panose="05000000000000000000" pitchFamily="2" charset="2"/>
              <a:buChar char="Ø"/>
              <a:defRPr/>
            </a:pPr>
            <a:r>
              <a:rPr lang="zh-CN" altLang="en-US" dirty="0">
                <a:cs typeface="+mn-ea"/>
                <a:sym typeface="+mn-lt"/>
              </a:rPr>
              <a:t>基区输运因子：</a:t>
            </a:r>
          </a:p>
        </p:txBody>
      </p:sp>
      <p:sp>
        <p:nvSpPr>
          <p:cNvPr id="12295" name="Rectangle 9">
            <a:extLst>
              <a:ext uri="{FF2B5EF4-FFF2-40B4-BE49-F238E27FC236}">
                <a16:creationId xmlns:a16="http://schemas.microsoft.com/office/drawing/2014/main" id="{E786F353-CA75-453D-85B5-9F57AA65FD8F}"/>
              </a:ext>
            </a:extLst>
          </p:cNvPr>
          <p:cNvSpPr>
            <a:spLocks noChangeArrowheads="1"/>
          </p:cNvSpPr>
          <p:nvPr/>
        </p:nvSpPr>
        <p:spPr bwMode="auto">
          <a:xfrm>
            <a:off x="609600" y="3733800"/>
            <a:ext cx="8185254" cy="472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nSpc>
                <a:spcPct val="140000"/>
              </a:lnSpc>
              <a:defRPr/>
            </a:pPr>
            <a:r>
              <a:rPr lang="zh-CN" altLang="en-US">
                <a:solidFill>
                  <a:schemeClr val="accent2"/>
                </a:solidFill>
                <a:cs typeface="+mn-ea"/>
                <a:sym typeface="+mn-lt"/>
              </a:rPr>
              <a:t>方法：将正向有源模式条件代入上述少子分布与少子电流的计算结果。</a:t>
            </a:r>
          </a:p>
        </p:txBody>
      </p:sp>
      <p:pic>
        <p:nvPicPr>
          <p:cNvPr id="30728" name="Picture 10" descr="3t4">
            <a:extLst>
              <a:ext uri="{FF2B5EF4-FFF2-40B4-BE49-F238E27FC236}">
                <a16:creationId xmlns:a16="http://schemas.microsoft.com/office/drawing/2014/main" id="{462A8D0D-4AD5-46DC-90DF-BC826A8335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4419600"/>
            <a:ext cx="259080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5" name="Rectangle 11">
            <a:extLst>
              <a:ext uri="{FF2B5EF4-FFF2-40B4-BE49-F238E27FC236}">
                <a16:creationId xmlns:a16="http://schemas.microsoft.com/office/drawing/2014/main" id="{B063E334-D60F-4576-A4DA-1C35F93CD8D0}"/>
              </a:ext>
            </a:extLst>
          </p:cNvPr>
          <p:cNvSpPr>
            <a:spLocks noChangeArrowheads="1"/>
          </p:cNvSpPr>
          <p:nvPr/>
        </p:nvSpPr>
        <p:spPr bwMode="auto">
          <a:xfrm>
            <a:off x="4343400" y="4728621"/>
            <a:ext cx="3853940" cy="1372683"/>
          </a:xfrm>
          <a:prstGeom prst="rect">
            <a:avLst/>
          </a:prstGeom>
          <a:noFill/>
          <a:ln w="19050"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defRPr/>
            </a:pPr>
            <a:r>
              <a:rPr lang="zh-CN" altLang="en-US" sz="1600" dirty="0">
                <a:cs typeface="+mn-ea"/>
                <a:sym typeface="+mn-lt"/>
              </a:rPr>
              <a:t>（</a:t>
            </a:r>
            <a:r>
              <a:rPr lang="en-US" altLang="zh-CN" sz="1600" dirty="0">
                <a:cs typeface="+mn-ea"/>
                <a:sym typeface="+mn-lt"/>
              </a:rPr>
              <a:t>1</a:t>
            </a:r>
            <a:r>
              <a:rPr lang="zh-CN" altLang="en-US" sz="1600" dirty="0">
                <a:cs typeface="+mn-ea"/>
                <a:sym typeface="+mn-lt"/>
              </a:rPr>
              <a:t>）   正向有源模式：</a:t>
            </a:r>
            <a:r>
              <a:rPr lang="en-US" altLang="zh-CN" sz="1600" i="1" dirty="0">
                <a:cs typeface="+mn-ea"/>
                <a:sym typeface="+mn-lt"/>
              </a:rPr>
              <a:t>V</a:t>
            </a:r>
            <a:r>
              <a:rPr lang="en-US" altLang="zh-CN" sz="1600" i="1" baseline="-30000" dirty="0">
                <a:cs typeface="+mn-ea"/>
                <a:sym typeface="+mn-lt"/>
              </a:rPr>
              <a:t>E</a:t>
            </a:r>
            <a:r>
              <a:rPr lang="en-US" altLang="zh-CN" sz="1600" dirty="0">
                <a:cs typeface="+mn-ea"/>
                <a:sym typeface="+mn-lt"/>
              </a:rPr>
              <a:t> &gt; 0</a:t>
            </a:r>
            <a:r>
              <a:rPr lang="zh-CN" altLang="en-US" sz="1600" dirty="0">
                <a:cs typeface="+mn-ea"/>
                <a:sym typeface="+mn-lt"/>
              </a:rPr>
              <a:t>，</a:t>
            </a:r>
            <a:r>
              <a:rPr lang="en-US" altLang="zh-CN" sz="1600" i="1" dirty="0">
                <a:cs typeface="+mn-ea"/>
                <a:sym typeface="+mn-lt"/>
              </a:rPr>
              <a:t>V</a:t>
            </a:r>
            <a:r>
              <a:rPr lang="en-US" altLang="zh-CN" sz="1600" i="1" baseline="-30000" dirty="0">
                <a:cs typeface="+mn-ea"/>
                <a:sym typeface="+mn-lt"/>
              </a:rPr>
              <a:t>C</a:t>
            </a:r>
            <a:r>
              <a:rPr lang="en-US" altLang="zh-CN" sz="1600" dirty="0">
                <a:cs typeface="+mn-ea"/>
                <a:sym typeface="+mn-lt"/>
              </a:rPr>
              <a:t> &lt; 0</a:t>
            </a:r>
            <a:r>
              <a:rPr lang="zh-CN" altLang="en-US" sz="1600" dirty="0">
                <a:cs typeface="+mn-ea"/>
                <a:sym typeface="+mn-lt"/>
              </a:rPr>
              <a:t>；</a:t>
            </a:r>
          </a:p>
          <a:p>
            <a:pPr>
              <a:lnSpc>
                <a:spcPct val="130000"/>
              </a:lnSpc>
              <a:defRPr/>
            </a:pPr>
            <a:r>
              <a:rPr lang="zh-CN" altLang="en-US" sz="1600" dirty="0">
                <a:cs typeface="+mn-ea"/>
                <a:sym typeface="+mn-lt"/>
              </a:rPr>
              <a:t>（</a:t>
            </a:r>
            <a:r>
              <a:rPr lang="en-US" altLang="zh-CN" sz="1600" dirty="0">
                <a:cs typeface="+mn-ea"/>
                <a:sym typeface="+mn-lt"/>
              </a:rPr>
              <a:t>2</a:t>
            </a:r>
            <a:r>
              <a:rPr lang="zh-CN" altLang="en-US" sz="1600" dirty="0">
                <a:cs typeface="+mn-ea"/>
                <a:sym typeface="+mn-lt"/>
              </a:rPr>
              <a:t>）   反向有源模式：</a:t>
            </a:r>
            <a:r>
              <a:rPr lang="en-US" altLang="zh-CN" sz="1600" i="1" dirty="0">
                <a:cs typeface="+mn-ea"/>
                <a:sym typeface="+mn-lt"/>
              </a:rPr>
              <a:t>V</a:t>
            </a:r>
            <a:r>
              <a:rPr lang="en-US" altLang="zh-CN" sz="1600" i="1" baseline="-30000" dirty="0">
                <a:cs typeface="+mn-ea"/>
                <a:sym typeface="+mn-lt"/>
              </a:rPr>
              <a:t>E</a:t>
            </a:r>
            <a:r>
              <a:rPr lang="en-US" altLang="zh-CN" sz="1600" dirty="0">
                <a:cs typeface="+mn-ea"/>
                <a:sym typeface="+mn-lt"/>
              </a:rPr>
              <a:t>&lt;0</a:t>
            </a:r>
            <a:r>
              <a:rPr lang="zh-CN" altLang="en-US" sz="1600" dirty="0">
                <a:cs typeface="+mn-ea"/>
                <a:sym typeface="+mn-lt"/>
              </a:rPr>
              <a:t>，</a:t>
            </a:r>
            <a:r>
              <a:rPr lang="en-US" altLang="zh-CN" sz="1600" i="1" dirty="0">
                <a:cs typeface="+mn-ea"/>
                <a:sym typeface="+mn-lt"/>
              </a:rPr>
              <a:t>V</a:t>
            </a:r>
            <a:r>
              <a:rPr lang="en-US" altLang="zh-CN" sz="1600" i="1" baseline="-30000" dirty="0">
                <a:cs typeface="+mn-ea"/>
                <a:sym typeface="+mn-lt"/>
              </a:rPr>
              <a:t>C</a:t>
            </a:r>
            <a:r>
              <a:rPr lang="en-US" altLang="zh-CN" sz="1600" dirty="0">
                <a:cs typeface="+mn-ea"/>
                <a:sym typeface="+mn-lt"/>
              </a:rPr>
              <a:t> &gt;0</a:t>
            </a:r>
            <a:r>
              <a:rPr lang="zh-CN" altLang="en-US" sz="1600" dirty="0">
                <a:cs typeface="+mn-ea"/>
                <a:sym typeface="+mn-lt"/>
              </a:rPr>
              <a:t>；</a:t>
            </a:r>
          </a:p>
          <a:p>
            <a:pPr>
              <a:lnSpc>
                <a:spcPct val="130000"/>
              </a:lnSpc>
              <a:defRPr/>
            </a:pPr>
            <a:r>
              <a:rPr lang="zh-CN" altLang="en-US" sz="1600" dirty="0">
                <a:cs typeface="+mn-ea"/>
                <a:sym typeface="+mn-lt"/>
              </a:rPr>
              <a:t>（</a:t>
            </a:r>
            <a:r>
              <a:rPr lang="en-US" altLang="zh-CN" sz="1600" dirty="0">
                <a:cs typeface="+mn-ea"/>
                <a:sym typeface="+mn-lt"/>
              </a:rPr>
              <a:t>3</a:t>
            </a:r>
            <a:r>
              <a:rPr lang="zh-CN" altLang="en-US" sz="1600" dirty="0">
                <a:cs typeface="+mn-ea"/>
                <a:sym typeface="+mn-lt"/>
              </a:rPr>
              <a:t>）   饱和模式：</a:t>
            </a:r>
            <a:r>
              <a:rPr lang="en-US" altLang="zh-CN" sz="1600" i="1" dirty="0">
                <a:cs typeface="+mn-ea"/>
                <a:sym typeface="+mn-lt"/>
              </a:rPr>
              <a:t>V</a:t>
            </a:r>
            <a:r>
              <a:rPr lang="en-US" altLang="zh-CN" sz="1600" i="1" baseline="-30000" dirty="0">
                <a:cs typeface="+mn-ea"/>
                <a:sym typeface="+mn-lt"/>
              </a:rPr>
              <a:t>E</a:t>
            </a:r>
            <a:r>
              <a:rPr lang="en-US" altLang="zh-CN" sz="1600" dirty="0">
                <a:cs typeface="+mn-ea"/>
                <a:sym typeface="+mn-lt"/>
              </a:rPr>
              <a:t>&gt;0</a:t>
            </a:r>
            <a:r>
              <a:rPr lang="zh-CN" altLang="en-US" sz="1600" dirty="0">
                <a:cs typeface="+mn-ea"/>
                <a:sym typeface="+mn-lt"/>
              </a:rPr>
              <a:t>，</a:t>
            </a:r>
            <a:r>
              <a:rPr lang="en-US" altLang="zh-CN" sz="1600" i="1" dirty="0">
                <a:cs typeface="+mn-ea"/>
                <a:sym typeface="+mn-lt"/>
              </a:rPr>
              <a:t>V</a:t>
            </a:r>
            <a:r>
              <a:rPr lang="en-US" altLang="zh-CN" sz="1600" i="1" baseline="-30000" dirty="0">
                <a:cs typeface="+mn-ea"/>
                <a:sym typeface="+mn-lt"/>
              </a:rPr>
              <a:t>C</a:t>
            </a:r>
            <a:r>
              <a:rPr lang="en-US" altLang="zh-CN" sz="1600" dirty="0">
                <a:cs typeface="+mn-ea"/>
                <a:sym typeface="+mn-lt"/>
              </a:rPr>
              <a:t> &gt;0</a:t>
            </a:r>
            <a:r>
              <a:rPr lang="zh-CN" altLang="en-US" sz="1600" dirty="0">
                <a:cs typeface="+mn-ea"/>
                <a:sym typeface="+mn-lt"/>
              </a:rPr>
              <a:t>；</a:t>
            </a:r>
          </a:p>
          <a:p>
            <a:pPr>
              <a:lnSpc>
                <a:spcPct val="130000"/>
              </a:lnSpc>
              <a:defRPr/>
            </a:pPr>
            <a:r>
              <a:rPr lang="zh-CN" altLang="en-US" sz="1600" dirty="0">
                <a:cs typeface="+mn-ea"/>
                <a:sym typeface="+mn-lt"/>
              </a:rPr>
              <a:t>（</a:t>
            </a:r>
            <a:r>
              <a:rPr lang="en-US" altLang="zh-CN" sz="1600" dirty="0">
                <a:cs typeface="+mn-ea"/>
                <a:sym typeface="+mn-lt"/>
              </a:rPr>
              <a:t>4</a:t>
            </a:r>
            <a:r>
              <a:rPr lang="zh-CN" altLang="en-US" sz="1600" dirty="0">
                <a:cs typeface="+mn-ea"/>
                <a:sym typeface="+mn-lt"/>
              </a:rPr>
              <a:t>）   截止模式：</a:t>
            </a:r>
            <a:r>
              <a:rPr lang="en-US" altLang="zh-CN" sz="1600" i="1" dirty="0">
                <a:cs typeface="+mn-ea"/>
                <a:sym typeface="+mn-lt"/>
              </a:rPr>
              <a:t>V</a:t>
            </a:r>
            <a:r>
              <a:rPr lang="en-US" altLang="zh-CN" sz="1600" i="1" baseline="-30000" dirty="0">
                <a:cs typeface="+mn-ea"/>
                <a:sym typeface="+mn-lt"/>
              </a:rPr>
              <a:t>E</a:t>
            </a:r>
            <a:r>
              <a:rPr lang="en-US" altLang="zh-CN" sz="1600" dirty="0">
                <a:cs typeface="+mn-ea"/>
                <a:sym typeface="+mn-lt"/>
              </a:rPr>
              <a:t>&lt;0</a:t>
            </a:r>
            <a:r>
              <a:rPr lang="zh-CN" altLang="en-US" sz="1600" dirty="0">
                <a:cs typeface="+mn-ea"/>
                <a:sym typeface="+mn-lt"/>
              </a:rPr>
              <a:t>，</a:t>
            </a:r>
            <a:r>
              <a:rPr lang="en-US" altLang="zh-CN" sz="1600" i="1" dirty="0">
                <a:cs typeface="+mn-ea"/>
                <a:sym typeface="+mn-lt"/>
              </a:rPr>
              <a:t>V</a:t>
            </a:r>
            <a:r>
              <a:rPr lang="en-US" altLang="zh-CN" sz="1600" i="1" baseline="-30000" dirty="0">
                <a:cs typeface="+mn-ea"/>
                <a:sym typeface="+mn-lt"/>
              </a:rPr>
              <a:t>C</a:t>
            </a:r>
            <a:r>
              <a:rPr lang="en-US" altLang="zh-CN" sz="1600" dirty="0">
                <a:cs typeface="+mn-ea"/>
                <a:sym typeface="+mn-lt"/>
              </a:rPr>
              <a:t> &lt;0</a:t>
            </a:r>
            <a:r>
              <a:rPr lang="zh-CN" altLang="en-US" sz="1600" dirty="0">
                <a:cs typeface="+mn-ea"/>
                <a:sym typeface="+mn-lt"/>
              </a:rPr>
              <a:t>； </a:t>
            </a:r>
          </a:p>
        </p:txBody>
      </p:sp>
      <p:sp>
        <p:nvSpPr>
          <p:cNvPr id="10" name="Rectangle 4">
            <a:extLst>
              <a:ext uri="{FF2B5EF4-FFF2-40B4-BE49-F238E27FC236}">
                <a16:creationId xmlns:a16="http://schemas.microsoft.com/office/drawing/2014/main" id="{97088601-E3E0-4D32-91A8-F8897C00A2F3}"/>
              </a:ext>
            </a:extLst>
          </p:cNvPr>
          <p:cNvSpPr txBox="1">
            <a:spLocks noChangeArrowheads="1"/>
          </p:cNvSpPr>
          <p:nvPr/>
        </p:nvSpPr>
        <p:spPr>
          <a:xfrm>
            <a:off x="1162896" y="85675"/>
            <a:ext cx="7078662" cy="838200"/>
          </a:xfrm>
          <a:prstGeom prst="rect">
            <a:avLst/>
          </a:prstGeom>
          <a:noFill/>
          <a:ln/>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3200" dirty="0">
                <a:latin typeface="Times New Roman" panose="02020603050405020304" pitchFamily="18" charset="0"/>
                <a:ea typeface="宋体" panose="02010600030101010101" pitchFamily="2" charset="-122"/>
              </a:rPr>
              <a:t>3.2. 3 </a:t>
            </a:r>
            <a:r>
              <a:rPr lang="zh-CN" altLang="en-US" sz="3200" dirty="0">
                <a:latin typeface="Times New Roman" panose="02020603050405020304" pitchFamily="18" charset="0"/>
                <a:ea typeface="宋体" panose="02010600030101010101" pitchFamily="2" charset="-122"/>
              </a:rPr>
              <a:t>晶体管的直流电流方程式 </a:t>
            </a:r>
          </a:p>
        </p:txBody>
      </p:sp>
      <p:sp>
        <p:nvSpPr>
          <p:cNvPr id="2" name="矩形 1">
            <a:extLst>
              <a:ext uri="{FF2B5EF4-FFF2-40B4-BE49-F238E27FC236}">
                <a16:creationId xmlns:a16="http://schemas.microsoft.com/office/drawing/2014/main" id="{40D86884-A22A-457C-AD20-4078DE5D21A1}"/>
              </a:ext>
            </a:extLst>
          </p:cNvPr>
          <p:cNvSpPr/>
          <p:nvPr/>
        </p:nvSpPr>
        <p:spPr>
          <a:xfrm>
            <a:off x="3275856" y="2953695"/>
            <a:ext cx="5683394" cy="369332"/>
          </a:xfrm>
          <a:prstGeom prst="rect">
            <a:avLst/>
          </a:prstGeom>
        </p:spPr>
        <p:txBody>
          <a:bodyPr wrap="square">
            <a:spAutoFit/>
          </a:bodyPr>
          <a:lstStyle/>
          <a:p>
            <a:r>
              <a:rPr lang="en-US" altLang="zh-CN" b="1" dirty="0">
                <a:latin typeface="Times New Roman" panose="02020603050405020304" pitchFamily="18" charset="0"/>
                <a:ea typeface="宋体" panose="02010600030101010101" pitchFamily="2" charset="-122"/>
                <a:cs typeface="+mn-ea"/>
                <a:sym typeface="+mn-lt"/>
              </a:rPr>
              <a:t> </a:t>
            </a:r>
            <a:r>
              <a:rPr lang="zh-CN" altLang="en-US" b="1" dirty="0">
                <a:latin typeface="Times New Roman" panose="02020603050405020304" pitchFamily="18" charset="0"/>
                <a:ea typeface="宋体" panose="02010600030101010101" pitchFamily="2" charset="-122"/>
                <a:cs typeface="+mn-ea"/>
                <a:sym typeface="+mn-lt"/>
              </a:rPr>
              <a:t>（发射极注入基区的电子电流能够到达集电极的比例）</a:t>
            </a:r>
            <a:endParaRPr lang="zh-CN" altLang="en-US"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733980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6">
            <a:extLst>
              <a:ext uri="{FF2B5EF4-FFF2-40B4-BE49-F238E27FC236}">
                <a16:creationId xmlns:a16="http://schemas.microsoft.com/office/drawing/2014/main" id="{D5DAE2EF-4355-4CD2-9F95-93E07776084E}"/>
              </a:ext>
            </a:extLst>
          </p:cNvPr>
          <p:cNvGraphicFramePr>
            <a:graphicFrameLocks noChangeAspect="1"/>
          </p:cNvGraphicFramePr>
          <p:nvPr/>
        </p:nvGraphicFramePr>
        <p:xfrm>
          <a:off x="4038600" y="838200"/>
          <a:ext cx="1066800" cy="355600"/>
        </p:xfrm>
        <a:graphic>
          <a:graphicData uri="http://schemas.openxmlformats.org/presentationml/2006/ole">
            <mc:AlternateContent xmlns:mc="http://schemas.openxmlformats.org/markup-compatibility/2006">
              <mc:Choice xmlns:v="urn:schemas-microsoft-com:vml" Requires="v">
                <p:oleObj spid="_x0000_s451697" name="Equation" r:id="rId3" imgW="596641" imgH="203112" progId="Equation.DSMT4">
                  <p:embed/>
                </p:oleObj>
              </mc:Choice>
              <mc:Fallback>
                <p:oleObj name="Equation" r:id="rId3" imgW="596641" imgH="203112" progId="Equation.DSMT4">
                  <p:embed/>
                  <p:pic>
                    <p:nvPicPr>
                      <p:cNvPr id="31746" name="Object 6">
                        <a:extLst>
                          <a:ext uri="{FF2B5EF4-FFF2-40B4-BE49-F238E27FC236}">
                            <a16:creationId xmlns:a16="http://schemas.microsoft.com/office/drawing/2014/main" id="{D5DAE2EF-4355-4CD2-9F95-93E0777608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838200"/>
                        <a:ext cx="1066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47" name="Object 5">
            <a:extLst>
              <a:ext uri="{FF2B5EF4-FFF2-40B4-BE49-F238E27FC236}">
                <a16:creationId xmlns:a16="http://schemas.microsoft.com/office/drawing/2014/main" id="{E19D486A-3E0D-4D4A-B6AF-EB37AA0DF686}"/>
              </a:ext>
            </a:extLst>
          </p:cNvPr>
          <p:cNvGraphicFramePr>
            <a:graphicFrameLocks noChangeAspect="1"/>
          </p:cNvGraphicFramePr>
          <p:nvPr/>
        </p:nvGraphicFramePr>
        <p:xfrm>
          <a:off x="457200" y="1981200"/>
          <a:ext cx="5867400" cy="2363788"/>
        </p:xfrm>
        <a:graphic>
          <a:graphicData uri="http://schemas.openxmlformats.org/presentationml/2006/ole">
            <mc:AlternateContent xmlns:mc="http://schemas.openxmlformats.org/markup-compatibility/2006">
              <mc:Choice xmlns:v="urn:schemas-microsoft-com:vml" Requires="v">
                <p:oleObj spid="_x0000_s451698" name="Equation" r:id="rId5" imgW="4470400" imgH="1803400" progId="Equation.DSMT4">
                  <p:embed/>
                </p:oleObj>
              </mc:Choice>
              <mc:Fallback>
                <p:oleObj name="Equation" r:id="rId5" imgW="4470400" imgH="1803400" progId="Equation.DSMT4">
                  <p:embed/>
                  <p:pic>
                    <p:nvPicPr>
                      <p:cNvPr id="31747" name="Object 5">
                        <a:extLst>
                          <a:ext uri="{FF2B5EF4-FFF2-40B4-BE49-F238E27FC236}">
                            <a16:creationId xmlns:a16="http://schemas.microsoft.com/office/drawing/2014/main" id="{E19D486A-3E0D-4D4A-B6AF-EB37AA0DF6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981200"/>
                        <a:ext cx="5867400"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48" name="Object 4">
            <a:extLst>
              <a:ext uri="{FF2B5EF4-FFF2-40B4-BE49-F238E27FC236}">
                <a16:creationId xmlns:a16="http://schemas.microsoft.com/office/drawing/2014/main" id="{3C0692A5-7A73-46D9-A26A-022CE8A53712}"/>
              </a:ext>
            </a:extLst>
          </p:cNvPr>
          <p:cNvGraphicFramePr>
            <a:graphicFrameLocks noChangeAspect="1"/>
          </p:cNvGraphicFramePr>
          <p:nvPr/>
        </p:nvGraphicFramePr>
        <p:xfrm>
          <a:off x="990600" y="5334000"/>
          <a:ext cx="2133600" cy="652463"/>
        </p:xfrm>
        <a:graphic>
          <a:graphicData uri="http://schemas.openxmlformats.org/presentationml/2006/ole">
            <mc:AlternateContent xmlns:mc="http://schemas.openxmlformats.org/markup-compatibility/2006">
              <mc:Choice xmlns:v="urn:schemas-microsoft-com:vml" Requires="v">
                <p:oleObj spid="_x0000_s451699" name="Equation" r:id="rId7" imgW="1586811" imgH="482391" progId="Equation.DSMT4">
                  <p:embed/>
                </p:oleObj>
              </mc:Choice>
              <mc:Fallback>
                <p:oleObj name="Equation" r:id="rId7" imgW="1586811" imgH="482391" progId="Equation.DSMT4">
                  <p:embed/>
                  <p:pic>
                    <p:nvPicPr>
                      <p:cNvPr id="31748" name="Object 4">
                        <a:extLst>
                          <a:ext uri="{FF2B5EF4-FFF2-40B4-BE49-F238E27FC236}">
                            <a16:creationId xmlns:a16="http://schemas.microsoft.com/office/drawing/2014/main" id="{3C0692A5-7A73-46D9-A26A-022CE8A537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5334000"/>
                        <a:ext cx="21336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7" name="Rectangle 7">
            <a:extLst>
              <a:ext uri="{FF2B5EF4-FFF2-40B4-BE49-F238E27FC236}">
                <a16:creationId xmlns:a16="http://schemas.microsoft.com/office/drawing/2014/main" id="{462AAA79-B43C-4635-BCC2-F6D4009F1D64}"/>
              </a:ext>
            </a:extLst>
          </p:cNvPr>
          <p:cNvSpPr>
            <a:spLocks noChangeArrowheads="1"/>
          </p:cNvSpPr>
          <p:nvPr/>
        </p:nvSpPr>
        <p:spPr bwMode="auto">
          <a:xfrm>
            <a:off x="304800" y="326181"/>
            <a:ext cx="3934090" cy="903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defRPr/>
            </a:pPr>
            <a:r>
              <a:rPr lang="en-US" altLang="zh-CN">
                <a:solidFill>
                  <a:srgbClr val="0000FF"/>
                </a:solidFill>
                <a:cs typeface="+mn-ea"/>
                <a:sym typeface="+mn-lt"/>
              </a:rPr>
              <a:t>1. </a:t>
            </a:r>
            <a:r>
              <a:rPr lang="zh-CN" altLang="en-US">
                <a:solidFill>
                  <a:srgbClr val="0000FF"/>
                </a:solidFill>
                <a:cs typeface="+mn-ea"/>
                <a:sym typeface="+mn-lt"/>
              </a:rPr>
              <a:t>少数载流子分布  </a:t>
            </a:r>
          </a:p>
          <a:p>
            <a:pPr>
              <a:lnSpc>
                <a:spcPct val="140000"/>
              </a:lnSpc>
              <a:defRPr/>
            </a:pPr>
            <a:r>
              <a:rPr lang="zh-CN" altLang="en-US">
                <a:cs typeface="+mn-ea"/>
                <a:sym typeface="+mn-lt"/>
              </a:rPr>
              <a:t>正向有源模式下</a:t>
            </a:r>
            <a:r>
              <a:rPr lang="en-US" altLang="zh-CN" i="1">
                <a:cs typeface="+mn-ea"/>
                <a:sym typeface="+mn-lt"/>
              </a:rPr>
              <a:t>V</a:t>
            </a:r>
            <a:r>
              <a:rPr lang="en-US" altLang="zh-CN" i="1" baseline="-30000">
                <a:cs typeface="+mn-ea"/>
                <a:sym typeface="+mn-lt"/>
              </a:rPr>
              <a:t>E</a:t>
            </a:r>
            <a:r>
              <a:rPr lang="en-US" altLang="zh-CN">
                <a:cs typeface="+mn-ea"/>
                <a:sym typeface="+mn-lt"/>
              </a:rPr>
              <a:t>&gt;0</a:t>
            </a:r>
            <a:r>
              <a:rPr lang="zh-CN" altLang="en-US">
                <a:cs typeface="+mn-ea"/>
                <a:sym typeface="+mn-lt"/>
              </a:rPr>
              <a:t>，</a:t>
            </a:r>
            <a:r>
              <a:rPr lang="en-US" altLang="zh-CN" i="1">
                <a:cs typeface="+mn-ea"/>
                <a:sym typeface="+mn-lt"/>
              </a:rPr>
              <a:t>V</a:t>
            </a:r>
            <a:r>
              <a:rPr lang="en-US" altLang="zh-CN" i="1" baseline="-30000">
                <a:cs typeface="+mn-ea"/>
                <a:sym typeface="+mn-lt"/>
              </a:rPr>
              <a:t>C</a:t>
            </a:r>
            <a:r>
              <a:rPr lang="en-US" altLang="zh-CN">
                <a:cs typeface="+mn-ea"/>
                <a:sym typeface="+mn-lt"/>
              </a:rPr>
              <a:t>&lt;0</a:t>
            </a:r>
            <a:r>
              <a:rPr lang="zh-CN" altLang="en-US">
                <a:cs typeface="+mn-ea"/>
                <a:sym typeface="+mn-lt"/>
              </a:rPr>
              <a:t>，</a:t>
            </a:r>
          </a:p>
        </p:txBody>
      </p:sp>
      <p:sp>
        <p:nvSpPr>
          <p:cNvPr id="13318" name="Rectangle 8">
            <a:extLst>
              <a:ext uri="{FF2B5EF4-FFF2-40B4-BE49-F238E27FC236}">
                <a16:creationId xmlns:a16="http://schemas.microsoft.com/office/drawing/2014/main" id="{E87C1381-A255-42BF-B450-01A7A9A73FA6}"/>
              </a:ext>
            </a:extLst>
          </p:cNvPr>
          <p:cNvSpPr>
            <a:spLocks noChangeArrowheads="1"/>
          </p:cNvSpPr>
          <p:nvPr/>
        </p:nvSpPr>
        <p:spPr bwMode="auto">
          <a:xfrm>
            <a:off x="381000" y="1371600"/>
            <a:ext cx="2789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a:cs typeface="+mn-ea"/>
                <a:sym typeface="+mn-lt"/>
              </a:rPr>
              <a:t>基区少子电子分布：</a:t>
            </a:r>
          </a:p>
        </p:txBody>
      </p:sp>
      <p:sp>
        <p:nvSpPr>
          <p:cNvPr id="135177" name="Rectangle 9">
            <a:extLst>
              <a:ext uri="{FF2B5EF4-FFF2-40B4-BE49-F238E27FC236}">
                <a16:creationId xmlns:a16="http://schemas.microsoft.com/office/drawing/2014/main" id="{AC1DCE5A-91DB-44D0-80E8-385B8EF363EE}"/>
              </a:ext>
            </a:extLst>
          </p:cNvPr>
          <p:cNvSpPr>
            <a:spLocks noChangeArrowheads="1"/>
          </p:cNvSpPr>
          <p:nvPr/>
        </p:nvSpPr>
        <p:spPr bwMode="auto">
          <a:xfrm>
            <a:off x="304800" y="4648200"/>
            <a:ext cx="6373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a:cs typeface="+mn-ea"/>
                <a:sym typeface="+mn-lt"/>
              </a:rPr>
              <a:t>在基区远小于扩散长度的情况下</a:t>
            </a:r>
            <a:r>
              <a:rPr lang="en-US" altLang="zh-CN" i="1">
                <a:cs typeface="+mn-ea"/>
                <a:sym typeface="+mn-lt"/>
              </a:rPr>
              <a:t>x</a:t>
            </a:r>
            <a:r>
              <a:rPr lang="en-US" altLang="zh-CN" i="1" baseline="-30000">
                <a:cs typeface="+mn-ea"/>
                <a:sym typeface="+mn-lt"/>
              </a:rPr>
              <a:t>B</a:t>
            </a:r>
            <a:r>
              <a:rPr lang="en-US" altLang="zh-CN" i="1">
                <a:cs typeface="+mn-ea"/>
                <a:sym typeface="+mn-lt"/>
              </a:rPr>
              <a:t>&lt;&lt;L</a:t>
            </a:r>
            <a:r>
              <a:rPr lang="en-US" altLang="zh-CN" i="1" baseline="-30000">
                <a:cs typeface="+mn-ea"/>
                <a:sym typeface="+mn-lt"/>
              </a:rPr>
              <a:t>n</a:t>
            </a:r>
            <a:r>
              <a:rPr lang="zh-CN" altLang="en-US">
                <a:cs typeface="+mn-ea"/>
                <a:sym typeface="+mn-lt"/>
              </a:rPr>
              <a:t>，上式简化为</a:t>
            </a:r>
          </a:p>
        </p:txBody>
      </p:sp>
      <p:sp>
        <p:nvSpPr>
          <p:cNvPr id="135178" name="Rectangle 10">
            <a:extLst>
              <a:ext uri="{FF2B5EF4-FFF2-40B4-BE49-F238E27FC236}">
                <a16:creationId xmlns:a16="http://schemas.microsoft.com/office/drawing/2014/main" id="{B7377037-EE18-4053-8635-765662999129}"/>
              </a:ext>
            </a:extLst>
          </p:cNvPr>
          <p:cNvSpPr>
            <a:spLocks noChangeArrowheads="1"/>
          </p:cNvSpPr>
          <p:nvPr/>
        </p:nvSpPr>
        <p:spPr bwMode="auto">
          <a:xfrm>
            <a:off x="3352800" y="5494338"/>
            <a:ext cx="5105400" cy="339725"/>
          </a:xfrm>
          <a:prstGeom prst="rect">
            <a:avLst/>
          </a:prstGeom>
          <a:noFill/>
          <a:ln w="19050"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1600">
                <a:cs typeface="+mn-ea"/>
                <a:sym typeface="+mn-lt"/>
              </a:rPr>
              <a:t>基区少子</a:t>
            </a:r>
            <a:r>
              <a:rPr lang="en-US" altLang="zh-CN" sz="1600" i="1">
                <a:cs typeface="+mn-ea"/>
                <a:sym typeface="+mn-lt"/>
              </a:rPr>
              <a:t>n</a:t>
            </a:r>
            <a:r>
              <a:rPr lang="en-US" altLang="zh-CN" sz="1600" i="1" baseline="-30000">
                <a:cs typeface="+mn-ea"/>
                <a:sym typeface="+mn-lt"/>
              </a:rPr>
              <a:t>p</a:t>
            </a:r>
            <a:r>
              <a:rPr lang="en-US" altLang="zh-CN" sz="1600" i="1">
                <a:cs typeface="+mn-ea"/>
                <a:sym typeface="+mn-lt"/>
              </a:rPr>
              <a:t>(x)</a:t>
            </a:r>
            <a:r>
              <a:rPr lang="zh-CN" altLang="en-US" sz="1600">
                <a:cs typeface="+mn-ea"/>
                <a:sym typeface="+mn-lt"/>
              </a:rPr>
              <a:t>随</a:t>
            </a:r>
            <a:r>
              <a:rPr lang="en-US" altLang="zh-CN" sz="1600" i="1">
                <a:cs typeface="+mn-ea"/>
                <a:sym typeface="+mn-lt"/>
              </a:rPr>
              <a:t>x</a:t>
            </a:r>
            <a:r>
              <a:rPr lang="zh-CN" altLang="en-US" sz="1600">
                <a:cs typeface="+mn-ea"/>
                <a:sym typeface="+mn-lt"/>
              </a:rPr>
              <a:t>是线性分布，如图</a:t>
            </a:r>
            <a:r>
              <a:rPr lang="en-US" altLang="zh-CN" sz="1600" i="1">
                <a:cs typeface="+mn-ea"/>
                <a:sym typeface="+mn-lt"/>
              </a:rPr>
              <a:t>x</a:t>
            </a:r>
            <a:r>
              <a:rPr lang="en-US" altLang="zh-CN" sz="1600" i="1" baseline="-30000">
                <a:cs typeface="+mn-ea"/>
                <a:sym typeface="+mn-lt"/>
              </a:rPr>
              <a:t>EB</a:t>
            </a:r>
            <a:r>
              <a:rPr lang="en-US" altLang="zh-CN" sz="1600" i="1">
                <a:cs typeface="+mn-ea"/>
                <a:sym typeface="+mn-lt"/>
              </a:rPr>
              <a:t>/L</a:t>
            </a:r>
            <a:r>
              <a:rPr lang="en-US" altLang="zh-CN" sz="1600" i="1" baseline="-30000">
                <a:cs typeface="+mn-ea"/>
                <a:sym typeface="+mn-lt"/>
              </a:rPr>
              <a:t>n</a:t>
            </a:r>
            <a:r>
              <a:rPr lang="en-US" altLang="zh-CN" sz="1600" i="1">
                <a:cs typeface="+mn-ea"/>
                <a:sym typeface="+mn-lt"/>
              </a:rPr>
              <a:t>=</a:t>
            </a:r>
            <a:r>
              <a:rPr lang="en-US" altLang="zh-CN" sz="1600">
                <a:cs typeface="+mn-ea"/>
                <a:sym typeface="+mn-lt"/>
              </a:rPr>
              <a:t>0.1.</a:t>
            </a:r>
          </a:p>
        </p:txBody>
      </p:sp>
      <p:pic>
        <p:nvPicPr>
          <p:cNvPr id="31753" name="Picture 11" descr="图片1">
            <a:extLst>
              <a:ext uri="{FF2B5EF4-FFF2-40B4-BE49-F238E27FC236}">
                <a16:creationId xmlns:a16="http://schemas.microsoft.com/office/drawing/2014/main" id="{68381D57-A264-4D0E-9819-E5F08AA2B6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r="52811" b="9238"/>
          <a:stretch>
            <a:fillRect/>
          </a:stretch>
        </p:blipFill>
        <p:spPr bwMode="auto">
          <a:xfrm>
            <a:off x="6337300" y="1447800"/>
            <a:ext cx="28067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80" name="Oval 12">
            <a:extLst>
              <a:ext uri="{FF2B5EF4-FFF2-40B4-BE49-F238E27FC236}">
                <a16:creationId xmlns:a16="http://schemas.microsoft.com/office/drawing/2014/main" id="{25D935F8-FE07-4884-B69B-090888FB5AB2}"/>
              </a:ext>
            </a:extLst>
          </p:cNvPr>
          <p:cNvSpPr>
            <a:spLocks noChangeArrowheads="1"/>
          </p:cNvSpPr>
          <p:nvPr/>
        </p:nvSpPr>
        <p:spPr bwMode="auto">
          <a:xfrm>
            <a:off x="7467600" y="2381312"/>
            <a:ext cx="259766" cy="571377"/>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endParaRPr lang="zh-CN" altLang="en-US">
              <a:cs typeface="+mn-ea"/>
              <a:sym typeface="+mn-lt"/>
            </a:endParaRPr>
          </a:p>
        </p:txBody>
      </p:sp>
    </p:spTree>
    <p:extLst>
      <p:ext uri="{BB962C8B-B14F-4D97-AF65-F5344CB8AC3E}">
        <p14:creationId xmlns:p14="http://schemas.microsoft.com/office/powerpoint/2010/main" val="37185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descr="图片1">
            <a:extLst>
              <a:ext uri="{FF2B5EF4-FFF2-40B4-BE49-F238E27FC236}">
                <a16:creationId xmlns:a16="http://schemas.microsoft.com/office/drawing/2014/main" id="{B6DAC65B-E787-46E6-BE21-B121FD455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8528" b="9238"/>
          <a:stretch>
            <a:fillRect/>
          </a:stretch>
        </p:blipFill>
        <p:spPr bwMode="auto">
          <a:xfrm>
            <a:off x="5029200" y="2895600"/>
            <a:ext cx="3733800" cy="362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Rectangle 5">
            <a:extLst>
              <a:ext uri="{FF2B5EF4-FFF2-40B4-BE49-F238E27FC236}">
                <a16:creationId xmlns:a16="http://schemas.microsoft.com/office/drawing/2014/main" id="{0FD936E3-DB0D-4ACC-83E3-B7A31466C5E2}"/>
              </a:ext>
            </a:extLst>
          </p:cNvPr>
          <p:cNvSpPr>
            <a:spLocks noChangeArrowheads="1"/>
          </p:cNvSpPr>
          <p:nvPr/>
        </p:nvSpPr>
        <p:spPr bwMode="auto">
          <a:xfrm>
            <a:off x="381000" y="1371600"/>
            <a:ext cx="2789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a:cs typeface="+mn-ea"/>
                <a:sym typeface="+mn-lt"/>
              </a:rPr>
              <a:t>基区少子电子分布：</a:t>
            </a:r>
          </a:p>
        </p:txBody>
      </p:sp>
      <p:graphicFrame>
        <p:nvGraphicFramePr>
          <p:cNvPr id="32772" name="Object 6">
            <a:extLst>
              <a:ext uri="{FF2B5EF4-FFF2-40B4-BE49-F238E27FC236}">
                <a16:creationId xmlns:a16="http://schemas.microsoft.com/office/drawing/2014/main" id="{BEC08508-6F50-43BF-B47F-1B208C23A7BC}"/>
              </a:ext>
            </a:extLst>
          </p:cNvPr>
          <p:cNvGraphicFramePr>
            <a:graphicFrameLocks noChangeAspect="1"/>
          </p:cNvGraphicFramePr>
          <p:nvPr/>
        </p:nvGraphicFramePr>
        <p:xfrm>
          <a:off x="1066800" y="1981200"/>
          <a:ext cx="2362200" cy="722313"/>
        </p:xfrm>
        <a:graphic>
          <a:graphicData uri="http://schemas.openxmlformats.org/presentationml/2006/ole">
            <mc:AlternateContent xmlns:mc="http://schemas.openxmlformats.org/markup-compatibility/2006">
              <mc:Choice xmlns:v="urn:schemas-microsoft-com:vml" Requires="v">
                <p:oleObj spid="_x0000_s452721" name="Equation" r:id="rId4" imgW="1586811" imgH="482391" progId="Equation.DSMT4">
                  <p:embed/>
                </p:oleObj>
              </mc:Choice>
              <mc:Fallback>
                <p:oleObj name="Equation" r:id="rId4" imgW="1586811" imgH="482391" progId="Equation.DSMT4">
                  <p:embed/>
                  <p:pic>
                    <p:nvPicPr>
                      <p:cNvPr id="32772" name="Object 6">
                        <a:extLst>
                          <a:ext uri="{FF2B5EF4-FFF2-40B4-BE49-F238E27FC236}">
                            <a16:creationId xmlns:a16="http://schemas.microsoft.com/office/drawing/2014/main" id="{BEC08508-6F50-43BF-B47F-1B208C23A7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981200"/>
                        <a:ext cx="236220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3" name="Rectangle 7">
            <a:extLst>
              <a:ext uri="{FF2B5EF4-FFF2-40B4-BE49-F238E27FC236}">
                <a16:creationId xmlns:a16="http://schemas.microsoft.com/office/drawing/2014/main" id="{734B8E4E-CECD-4D29-9B9B-582AE997FBF4}"/>
              </a:ext>
            </a:extLst>
          </p:cNvPr>
          <p:cNvSpPr>
            <a:spLocks noChangeArrowheads="1"/>
          </p:cNvSpPr>
          <p:nvPr/>
        </p:nvSpPr>
        <p:spPr bwMode="auto">
          <a:xfrm>
            <a:off x="381000" y="2819400"/>
            <a:ext cx="2789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a:cs typeface="+mn-ea"/>
                <a:sym typeface="+mn-lt"/>
              </a:rPr>
              <a:t>集电区少子空穴分布</a:t>
            </a:r>
          </a:p>
        </p:txBody>
      </p:sp>
      <p:sp>
        <p:nvSpPr>
          <p:cNvPr id="14344" name="Rectangle 8">
            <a:extLst>
              <a:ext uri="{FF2B5EF4-FFF2-40B4-BE49-F238E27FC236}">
                <a16:creationId xmlns:a16="http://schemas.microsoft.com/office/drawing/2014/main" id="{775E20C3-D0AD-4E46-87F3-CCD29CB07A93}"/>
              </a:ext>
            </a:extLst>
          </p:cNvPr>
          <p:cNvSpPr>
            <a:spLocks noChangeArrowheads="1"/>
          </p:cNvSpPr>
          <p:nvPr/>
        </p:nvSpPr>
        <p:spPr bwMode="auto">
          <a:xfrm>
            <a:off x="609600" y="4267200"/>
            <a:ext cx="2507418" cy="403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r>
              <a:rPr lang="zh-CN" altLang="en-US">
                <a:cs typeface="+mn-ea"/>
                <a:sym typeface="+mn-lt"/>
              </a:rPr>
              <a:t>发射区少子空穴分布</a:t>
            </a:r>
          </a:p>
        </p:txBody>
      </p:sp>
      <p:graphicFrame>
        <p:nvGraphicFramePr>
          <p:cNvPr id="32775" name="Object 9">
            <a:extLst>
              <a:ext uri="{FF2B5EF4-FFF2-40B4-BE49-F238E27FC236}">
                <a16:creationId xmlns:a16="http://schemas.microsoft.com/office/drawing/2014/main" id="{EADE91A1-3012-45E6-B9FA-742B5A2C1B9F}"/>
              </a:ext>
            </a:extLst>
          </p:cNvPr>
          <p:cNvGraphicFramePr>
            <a:graphicFrameLocks noChangeAspect="1"/>
          </p:cNvGraphicFramePr>
          <p:nvPr/>
        </p:nvGraphicFramePr>
        <p:xfrm>
          <a:off x="838200" y="4953000"/>
          <a:ext cx="3657600" cy="762000"/>
        </p:xfrm>
        <a:graphic>
          <a:graphicData uri="http://schemas.openxmlformats.org/presentationml/2006/ole">
            <mc:AlternateContent xmlns:mc="http://schemas.openxmlformats.org/markup-compatibility/2006">
              <mc:Choice xmlns:v="urn:schemas-microsoft-com:vml" Requires="v">
                <p:oleObj spid="_x0000_s452722" name="Equation" r:id="rId6" imgW="2336800" imgH="482600" progId="Equation.DSMT4">
                  <p:embed/>
                </p:oleObj>
              </mc:Choice>
              <mc:Fallback>
                <p:oleObj name="Equation" r:id="rId6" imgW="2336800" imgH="482600" progId="Equation.DSMT4">
                  <p:embed/>
                  <p:pic>
                    <p:nvPicPr>
                      <p:cNvPr id="32775" name="Object 9">
                        <a:extLst>
                          <a:ext uri="{FF2B5EF4-FFF2-40B4-BE49-F238E27FC236}">
                            <a16:creationId xmlns:a16="http://schemas.microsoft.com/office/drawing/2014/main" id="{EADE91A1-3012-45E6-B9FA-742B5A2C1B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4953000"/>
                        <a:ext cx="3657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6" name="Object 10">
            <a:extLst>
              <a:ext uri="{FF2B5EF4-FFF2-40B4-BE49-F238E27FC236}">
                <a16:creationId xmlns:a16="http://schemas.microsoft.com/office/drawing/2014/main" id="{098A3A05-422E-4B7F-B2E6-D4778A7DEF41}"/>
              </a:ext>
            </a:extLst>
          </p:cNvPr>
          <p:cNvGraphicFramePr>
            <a:graphicFrameLocks noChangeAspect="1"/>
          </p:cNvGraphicFramePr>
          <p:nvPr/>
        </p:nvGraphicFramePr>
        <p:xfrm>
          <a:off x="914400" y="3581400"/>
          <a:ext cx="3581400" cy="441325"/>
        </p:xfrm>
        <a:graphic>
          <a:graphicData uri="http://schemas.openxmlformats.org/presentationml/2006/ole">
            <mc:AlternateContent xmlns:mc="http://schemas.openxmlformats.org/markup-compatibility/2006">
              <mc:Choice xmlns:v="urn:schemas-microsoft-com:vml" Requires="v">
                <p:oleObj spid="_x0000_s452723" name="Equation" r:id="rId8" imgW="2400300" imgH="292100" progId="Equation.DSMT4">
                  <p:embed/>
                </p:oleObj>
              </mc:Choice>
              <mc:Fallback>
                <p:oleObj name="Equation" r:id="rId8" imgW="2400300" imgH="292100" progId="Equation.DSMT4">
                  <p:embed/>
                  <p:pic>
                    <p:nvPicPr>
                      <p:cNvPr id="32776" name="Object 10">
                        <a:extLst>
                          <a:ext uri="{FF2B5EF4-FFF2-40B4-BE49-F238E27FC236}">
                            <a16:creationId xmlns:a16="http://schemas.microsoft.com/office/drawing/2014/main" id="{098A3A05-422E-4B7F-B2E6-D4778A7DEF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 y="3581400"/>
                        <a:ext cx="35814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2777" name="Picture 11" descr="图片5">
            <a:extLst>
              <a:ext uri="{FF2B5EF4-FFF2-40B4-BE49-F238E27FC236}">
                <a16:creationId xmlns:a16="http://schemas.microsoft.com/office/drawing/2014/main" id="{F0E486F4-9BB9-4E14-B467-C924CBB731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0200" y="228600"/>
            <a:ext cx="2895600"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0131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0312">
            <a:extLst>
              <a:ext uri="{FF2B5EF4-FFF2-40B4-BE49-F238E27FC236}">
                <a16:creationId xmlns:a16="http://schemas.microsoft.com/office/drawing/2014/main" id="{E1733965-4BBC-421E-9CE8-0640D13556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556792"/>
            <a:ext cx="5410200" cy="129381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87EED7AB-BD78-45A6-BBEC-DAA93B04D469}"/>
              </a:ext>
            </a:extLst>
          </p:cNvPr>
          <p:cNvSpPr txBox="1"/>
          <p:nvPr/>
        </p:nvSpPr>
        <p:spPr>
          <a:xfrm>
            <a:off x="3131840" y="3059668"/>
            <a:ext cx="1300356" cy="369332"/>
          </a:xfrm>
          <a:prstGeom prst="rect">
            <a:avLst/>
          </a:prstGeom>
          <a:noFill/>
        </p:spPr>
        <p:txBody>
          <a:bodyPr wrap="none" rtlCol="0">
            <a:spAutoFit/>
          </a:bodyPr>
          <a:lstStyle/>
          <a:p>
            <a:r>
              <a:rPr lang="zh-CN" altLang="en-US" dirty="0">
                <a:latin typeface="Times New Roman" panose="02020603050405020304" pitchFamily="18" charset="0"/>
                <a:ea typeface="宋体" panose="02010600030101010101" pitchFamily="2" charset="-122"/>
              </a:rPr>
              <a:t>书上图</a:t>
            </a:r>
            <a:r>
              <a:rPr lang="en-US" altLang="zh-CN" dirty="0">
                <a:latin typeface="Times New Roman" panose="02020603050405020304" pitchFamily="18" charset="0"/>
                <a:ea typeface="宋体" panose="02010600030101010101" pitchFamily="2" charset="-122"/>
              </a:rPr>
              <a:t>3-12</a:t>
            </a:r>
            <a:endParaRPr lang="zh-CN" altLang="en-US" dirty="0">
              <a:latin typeface="Times New Roman" panose="02020603050405020304" pitchFamily="18" charset="0"/>
              <a:ea typeface="宋体" panose="02010600030101010101" pitchFamily="2" charset="-122"/>
            </a:endParaRPr>
          </a:p>
        </p:txBody>
      </p:sp>
      <p:pic>
        <p:nvPicPr>
          <p:cNvPr id="4" name="Picture 4" descr="图片1">
            <a:extLst>
              <a:ext uri="{FF2B5EF4-FFF2-40B4-BE49-F238E27FC236}">
                <a16:creationId xmlns:a16="http://schemas.microsoft.com/office/drawing/2014/main" id="{B31A716E-5808-4292-86DC-31E24B616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8528" b="9238"/>
          <a:stretch>
            <a:fillRect/>
          </a:stretch>
        </p:blipFill>
        <p:spPr bwMode="auto">
          <a:xfrm>
            <a:off x="2627784" y="3798332"/>
            <a:ext cx="2813879" cy="273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7204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6">
            <a:extLst>
              <a:ext uri="{FF2B5EF4-FFF2-40B4-BE49-F238E27FC236}">
                <a16:creationId xmlns:a16="http://schemas.microsoft.com/office/drawing/2014/main" id="{446C30B1-FAC1-41BE-859A-C391128E451F}"/>
              </a:ext>
            </a:extLst>
          </p:cNvPr>
          <p:cNvGraphicFramePr>
            <a:graphicFrameLocks noChangeAspect="1"/>
          </p:cNvGraphicFramePr>
          <p:nvPr/>
        </p:nvGraphicFramePr>
        <p:xfrm>
          <a:off x="3733800" y="1057275"/>
          <a:ext cx="1143000" cy="330200"/>
        </p:xfrm>
        <a:graphic>
          <a:graphicData uri="http://schemas.openxmlformats.org/presentationml/2006/ole">
            <mc:AlternateContent xmlns:mc="http://schemas.openxmlformats.org/markup-compatibility/2006">
              <mc:Choice xmlns:v="urn:schemas-microsoft-com:vml" Requires="v">
                <p:oleObj spid="_x0000_s453745" name="Equation" r:id="rId3" imgW="596641" imgH="203112" progId="Equation.DSMT4">
                  <p:embed/>
                </p:oleObj>
              </mc:Choice>
              <mc:Fallback>
                <p:oleObj name="Equation" r:id="rId3" imgW="596641" imgH="203112" progId="Equation.DSMT4">
                  <p:embed/>
                  <p:pic>
                    <p:nvPicPr>
                      <p:cNvPr id="33794" name="Object 6">
                        <a:extLst>
                          <a:ext uri="{FF2B5EF4-FFF2-40B4-BE49-F238E27FC236}">
                            <a16:creationId xmlns:a16="http://schemas.microsoft.com/office/drawing/2014/main" id="{446C30B1-FAC1-41BE-859A-C391128E45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1057275"/>
                        <a:ext cx="1143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795" name="Object 5">
            <a:extLst>
              <a:ext uri="{FF2B5EF4-FFF2-40B4-BE49-F238E27FC236}">
                <a16:creationId xmlns:a16="http://schemas.microsoft.com/office/drawing/2014/main" id="{0ED3BCAD-9D25-46E1-8AC1-CD5869002920}"/>
              </a:ext>
            </a:extLst>
          </p:cNvPr>
          <p:cNvGraphicFramePr>
            <a:graphicFrameLocks noChangeAspect="1"/>
          </p:cNvGraphicFramePr>
          <p:nvPr/>
        </p:nvGraphicFramePr>
        <p:xfrm>
          <a:off x="457200" y="1676400"/>
          <a:ext cx="4419600" cy="1731963"/>
        </p:xfrm>
        <a:graphic>
          <a:graphicData uri="http://schemas.openxmlformats.org/presentationml/2006/ole">
            <mc:AlternateContent xmlns:mc="http://schemas.openxmlformats.org/markup-compatibility/2006">
              <mc:Choice xmlns:v="urn:schemas-microsoft-com:vml" Requires="v">
                <p:oleObj spid="_x0000_s453746" name="Equation" r:id="rId5" imgW="3695700" imgH="1447800" progId="Equation.DSMT4">
                  <p:embed/>
                </p:oleObj>
              </mc:Choice>
              <mc:Fallback>
                <p:oleObj name="Equation" r:id="rId5" imgW="3695700" imgH="1447800" progId="Equation.DSMT4">
                  <p:embed/>
                  <p:pic>
                    <p:nvPicPr>
                      <p:cNvPr id="33795" name="Object 5">
                        <a:extLst>
                          <a:ext uri="{FF2B5EF4-FFF2-40B4-BE49-F238E27FC236}">
                            <a16:creationId xmlns:a16="http://schemas.microsoft.com/office/drawing/2014/main" id="{0ED3BCAD-9D25-46E1-8AC1-CD58690029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676400"/>
                        <a:ext cx="4419600"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796" name="Object 4">
            <a:extLst>
              <a:ext uri="{FF2B5EF4-FFF2-40B4-BE49-F238E27FC236}">
                <a16:creationId xmlns:a16="http://schemas.microsoft.com/office/drawing/2014/main" id="{8B50553F-8E7F-49AF-B837-42B3E8C5AF3D}"/>
              </a:ext>
            </a:extLst>
          </p:cNvPr>
          <p:cNvGraphicFramePr>
            <a:graphicFrameLocks noChangeAspect="1"/>
          </p:cNvGraphicFramePr>
          <p:nvPr/>
        </p:nvGraphicFramePr>
        <p:xfrm>
          <a:off x="609600" y="3733800"/>
          <a:ext cx="4343400" cy="1697038"/>
        </p:xfrm>
        <a:graphic>
          <a:graphicData uri="http://schemas.openxmlformats.org/presentationml/2006/ole">
            <mc:AlternateContent xmlns:mc="http://schemas.openxmlformats.org/markup-compatibility/2006">
              <mc:Choice xmlns:v="urn:schemas-microsoft-com:vml" Requires="v">
                <p:oleObj spid="_x0000_s453747" name="Equation" r:id="rId7" imgW="3708400" imgH="1447800" progId="Equation.DSMT4">
                  <p:embed/>
                </p:oleObj>
              </mc:Choice>
              <mc:Fallback>
                <p:oleObj name="Equation" r:id="rId7" imgW="3708400" imgH="1447800" progId="Equation.DSMT4">
                  <p:embed/>
                  <p:pic>
                    <p:nvPicPr>
                      <p:cNvPr id="33796" name="Object 4">
                        <a:extLst>
                          <a:ext uri="{FF2B5EF4-FFF2-40B4-BE49-F238E27FC236}">
                            <a16:creationId xmlns:a16="http://schemas.microsoft.com/office/drawing/2014/main" id="{8B50553F-8E7F-49AF-B837-42B3E8C5AF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3733800"/>
                        <a:ext cx="4343400"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Rectangle 7">
            <a:extLst>
              <a:ext uri="{FF2B5EF4-FFF2-40B4-BE49-F238E27FC236}">
                <a16:creationId xmlns:a16="http://schemas.microsoft.com/office/drawing/2014/main" id="{D6796132-7083-41D2-B8DA-F6D843D3CBCA}"/>
              </a:ext>
            </a:extLst>
          </p:cNvPr>
          <p:cNvSpPr>
            <a:spLocks noChangeArrowheads="1"/>
          </p:cNvSpPr>
          <p:nvPr/>
        </p:nvSpPr>
        <p:spPr bwMode="auto">
          <a:xfrm>
            <a:off x="304800" y="551549"/>
            <a:ext cx="3676006" cy="84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defRPr/>
            </a:pPr>
            <a:r>
              <a:rPr lang="en-US" altLang="zh-CN">
                <a:solidFill>
                  <a:srgbClr val="0000FF"/>
                </a:solidFill>
                <a:cs typeface="+mn-ea"/>
                <a:sym typeface="+mn-lt"/>
              </a:rPr>
              <a:t>2. </a:t>
            </a:r>
            <a:r>
              <a:rPr lang="zh-CN" altLang="en-US">
                <a:solidFill>
                  <a:srgbClr val="0000FF"/>
                </a:solidFill>
                <a:cs typeface="+mn-ea"/>
                <a:sym typeface="+mn-lt"/>
              </a:rPr>
              <a:t>各区少子电流</a:t>
            </a:r>
          </a:p>
          <a:p>
            <a:pPr>
              <a:lnSpc>
                <a:spcPct val="130000"/>
              </a:lnSpc>
              <a:defRPr/>
            </a:pPr>
            <a:r>
              <a:rPr lang="zh-CN" altLang="en-US">
                <a:cs typeface="+mn-ea"/>
                <a:sym typeface="+mn-lt"/>
              </a:rPr>
              <a:t>正向有源模式</a:t>
            </a:r>
            <a:r>
              <a:rPr lang="en-US" altLang="zh-CN" i="1">
                <a:cs typeface="+mn-ea"/>
                <a:sym typeface="+mn-lt"/>
              </a:rPr>
              <a:t>V</a:t>
            </a:r>
            <a:r>
              <a:rPr lang="en-US" altLang="zh-CN" i="1" baseline="-30000">
                <a:cs typeface="+mn-ea"/>
                <a:sym typeface="+mn-lt"/>
              </a:rPr>
              <a:t>E</a:t>
            </a:r>
            <a:r>
              <a:rPr lang="en-US" altLang="zh-CN">
                <a:cs typeface="+mn-ea"/>
                <a:sym typeface="+mn-lt"/>
              </a:rPr>
              <a:t>&gt;0</a:t>
            </a:r>
            <a:r>
              <a:rPr lang="zh-CN" altLang="en-US">
                <a:cs typeface="+mn-ea"/>
                <a:sym typeface="+mn-lt"/>
              </a:rPr>
              <a:t>，</a:t>
            </a:r>
            <a:r>
              <a:rPr lang="en-US" altLang="zh-CN" i="1">
                <a:cs typeface="+mn-ea"/>
                <a:sym typeface="+mn-lt"/>
              </a:rPr>
              <a:t>V</a:t>
            </a:r>
            <a:r>
              <a:rPr lang="en-US" altLang="zh-CN" i="1" baseline="-30000">
                <a:cs typeface="+mn-ea"/>
                <a:sym typeface="+mn-lt"/>
              </a:rPr>
              <a:t>C</a:t>
            </a:r>
            <a:r>
              <a:rPr lang="en-US" altLang="zh-CN">
                <a:cs typeface="+mn-ea"/>
                <a:sym typeface="+mn-lt"/>
              </a:rPr>
              <a:t>&lt;0</a:t>
            </a:r>
            <a:r>
              <a:rPr lang="zh-CN" altLang="en-US">
                <a:cs typeface="+mn-ea"/>
                <a:sym typeface="+mn-lt"/>
              </a:rPr>
              <a:t>，</a:t>
            </a:r>
          </a:p>
        </p:txBody>
      </p:sp>
      <p:sp>
        <p:nvSpPr>
          <p:cNvPr id="15366" name="Rectangle 9">
            <a:extLst>
              <a:ext uri="{FF2B5EF4-FFF2-40B4-BE49-F238E27FC236}">
                <a16:creationId xmlns:a16="http://schemas.microsoft.com/office/drawing/2014/main" id="{2AC4593D-9897-4698-983A-34F1360A3B63}"/>
              </a:ext>
            </a:extLst>
          </p:cNvPr>
          <p:cNvSpPr>
            <a:spLocks noChangeArrowheads="1"/>
          </p:cNvSpPr>
          <p:nvPr/>
        </p:nvSpPr>
        <p:spPr bwMode="auto">
          <a:xfrm>
            <a:off x="0" y="3829085"/>
            <a:ext cx="184731" cy="40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endParaRPr lang="zh-CN" altLang="en-US">
              <a:cs typeface="+mn-ea"/>
              <a:sym typeface="+mn-lt"/>
            </a:endParaRPr>
          </a:p>
        </p:txBody>
      </p:sp>
      <p:grpSp>
        <p:nvGrpSpPr>
          <p:cNvPr id="33799" name="Group 14">
            <a:extLst>
              <a:ext uri="{FF2B5EF4-FFF2-40B4-BE49-F238E27FC236}">
                <a16:creationId xmlns:a16="http://schemas.microsoft.com/office/drawing/2014/main" id="{30285B23-1367-47A6-9FFB-6C39E6DABA4C}"/>
              </a:ext>
            </a:extLst>
          </p:cNvPr>
          <p:cNvGrpSpPr>
            <a:grpSpLocks/>
          </p:cNvGrpSpPr>
          <p:nvPr/>
        </p:nvGrpSpPr>
        <p:grpSpPr bwMode="auto">
          <a:xfrm>
            <a:off x="5184775" y="976313"/>
            <a:ext cx="3886200" cy="2586038"/>
            <a:chOff x="3312" y="1152"/>
            <a:chExt cx="2448" cy="1629"/>
          </a:xfrm>
        </p:grpSpPr>
        <p:pic>
          <p:nvPicPr>
            <p:cNvPr id="33800" name="Picture 11" descr="图片1">
              <a:extLst>
                <a:ext uri="{FF2B5EF4-FFF2-40B4-BE49-F238E27FC236}">
                  <a16:creationId xmlns:a16="http://schemas.microsoft.com/office/drawing/2014/main" id="{595B0DFD-CF8B-4BB9-B2BD-D69946EEAC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2" y="1152"/>
              <a:ext cx="2448" cy="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Oval 12">
              <a:extLst>
                <a:ext uri="{FF2B5EF4-FFF2-40B4-BE49-F238E27FC236}">
                  <a16:creationId xmlns:a16="http://schemas.microsoft.com/office/drawing/2014/main" id="{F8D7BA79-3BEB-4DD1-A173-44A394C16229}"/>
                </a:ext>
              </a:extLst>
            </p:cNvPr>
            <p:cNvSpPr>
              <a:spLocks noChangeArrowheads="1"/>
            </p:cNvSpPr>
            <p:nvPr/>
          </p:nvSpPr>
          <p:spPr bwMode="auto">
            <a:xfrm>
              <a:off x="3696" y="1260"/>
              <a:ext cx="164" cy="360"/>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endParaRPr lang="zh-CN" altLang="en-US">
                <a:cs typeface="+mn-ea"/>
                <a:sym typeface="+mn-lt"/>
              </a:endParaRPr>
            </a:p>
          </p:txBody>
        </p:sp>
        <p:sp>
          <p:nvSpPr>
            <p:cNvPr id="15370" name="Oval 13">
              <a:extLst>
                <a:ext uri="{FF2B5EF4-FFF2-40B4-BE49-F238E27FC236}">
                  <a16:creationId xmlns:a16="http://schemas.microsoft.com/office/drawing/2014/main" id="{58C53CF3-B43D-489F-99AA-056B14661F8D}"/>
                </a:ext>
              </a:extLst>
            </p:cNvPr>
            <p:cNvSpPr>
              <a:spLocks noChangeArrowheads="1"/>
            </p:cNvSpPr>
            <p:nvPr/>
          </p:nvSpPr>
          <p:spPr bwMode="auto">
            <a:xfrm>
              <a:off x="4176" y="1260"/>
              <a:ext cx="164" cy="360"/>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endParaRPr lang="zh-CN" altLang="en-US">
                <a:cs typeface="+mn-ea"/>
                <a:sym typeface="+mn-lt"/>
              </a:endParaRPr>
            </a:p>
          </p:txBody>
        </p:sp>
      </p:grpSp>
      <p:pic>
        <p:nvPicPr>
          <p:cNvPr id="11" name="Picture 10" descr="0310">
            <a:extLst>
              <a:ext uri="{FF2B5EF4-FFF2-40B4-BE49-F238E27FC236}">
                <a16:creationId xmlns:a16="http://schemas.microsoft.com/office/drawing/2014/main" id="{3A17DF08-F2AF-40AB-BE36-4CC28C943FC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48276"/>
          <a:stretch/>
        </p:blipFill>
        <p:spPr bwMode="auto">
          <a:xfrm>
            <a:off x="5377869" y="3646239"/>
            <a:ext cx="3149600" cy="187215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DECEFD42-19B7-442D-BAF5-4030BFA81C92}"/>
              </a:ext>
            </a:extLst>
          </p:cNvPr>
          <p:cNvSpPr txBox="1"/>
          <p:nvPr/>
        </p:nvSpPr>
        <p:spPr>
          <a:xfrm>
            <a:off x="6547774" y="5539796"/>
            <a:ext cx="1300356" cy="369332"/>
          </a:xfrm>
          <a:prstGeom prst="rect">
            <a:avLst/>
          </a:prstGeom>
          <a:noFill/>
        </p:spPr>
        <p:txBody>
          <a:bodyPr wrap="none" rtlCol="0">
            <a:spAutoFit/>
          </a:bodyPr>
          <a:lstStyle/>
          <a:p>
            <a:r>
              <a:rPr lang="zh-CN" altLang="en-US" dirty="0">
                <a:latin typeface="Times New Roman" panose="02020603050405020304" pitchFamily="18" charset="0"/>
                <a:ea typeface="宋体" panose="02010600030101010101" pitchFamily="2" charset="-122"/>
              </a:rPr>
              <a:t>书上图</a:t>
            </a:r>
            <a:r>
              <a:rPr lang="en-US" altLang="zh-CN" dirty="0">
                <a:latin typeface="Times New Roman" panose="02020603050405020304" pitchFamily="18" charset="0"/>
                <a:ea typeface="宋体" panose="02010600030101010101" pitchFamily="2" charset="-122"/>
              </a:rPr>
              <a:t>3-10</a:t>
            </a:r>
            <a:endParaRPr lang="zh-CN" altLang="en-US"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06115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5">
            <a:extLst>
              <a:ext uri="{FF2B5EF4-FFF2-40B4-BE49-F238E27FC236}">
                <a16:creationId xmlns:a16="http://schemas.microsoft.com/office/drawing/2014/main" id="{1D75FDD4-6575-4548-A9FE-0792E10CB29E}"/>
              </a:ext>
            </a:extLst>
          </p:cNvPr>
          <p:cNvSpPr>
            <a:spLocks noChangeArrowheads="1"/>
          </p:cNvSpPr>
          <p:nvPr/>
        </p:nvSpPr>
        <p:spPr bwMode="auto">
          <a:xfrm>
            <a:off x="533400" y="989013"/>
            <a:ext cx="1990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a:solidFill>
                  <a:schemeClr val="accent2"/>
                </a:solidFill>
                <a:cs typeface="+mn-ea"/>
                <a:sym typeface="+mn-lt"/>
              </a:rPr>
              <a:t>基区输运因子：</a:t>
            </a:r>
          </a:p>
        </p:txBody>
      </p:sp>
      <p:graphicFrame>
        <p:nvGraphicFramePr>
          <p:cNvPr id="34819" name="Object 4">
            <a:extLst>
              <a:ext uri="{FF2B5EF4-FFF2-40B4-BE49-F238E27FC236}">
                <a16:creationId xmlns:a16="http://schemas.microsoft.com/office/drawing/2014/main" id="{E27AF161-A86F-42AE-847F-38D69B32BD90}"/>
              </a:ext>
            </a:extLst>
          </p:cNvPr>
          <p:cNvGraphicFramePr>
            <a:graphicFrameLocks noChangeAspect="1"/>
          </p:cNvGraphicFramePr>
          <p:nvPr>
            <p:extLst>
              <p:ext uri="{D42A27DB-BD31-4B8C-83A1-F6EECF244321}">
                <p14:modId xmlns:p14="http://schemas.microsoft.com/office/powerpoint/2010/main" val="1715223794"/>
              </p:ext>
            </p:extLst>
          </p:nvPr>
        </p:nvGraphicFramePr>
        <p:xfrm>
          <a:off x="2766606" y="863600"/>
          <a:ext cx="1728788" cy="615950"/>
        </p:xfrm>
        <a:graphic>
          <a:graphicData uri="http://schemas.openxmlformats.org/presentationml/2006/ole">
            <mc:AlternateContent xmlns:mc="http://schemas.openxmlformats.org/markup-compatibility/2006">
              <mc:Choice xmlns:v="urn:schemas-microsoft-com:vml" Requires="v">
                <p:oleObj spid="_x0000_s454772" name="Equation" r:id="rId3" imgW="1206360" imgH="431640" progId="Equation.DSMT4">
                  <p:embed/>
                </p:oleObj>
              </mc:Choice>
              <mc:Fallback>
                <p:oleObj name="Equation" r:id="rId3" imgW="1206360" imgH="431640" progId="Equation.DSMT4">
                  <p:embed/>
                  <p:pic>
                    <p:nvPicPr>
                      <p:cNvPr id="34819" name="Object 4">
                        <a:extLst>
                          <a:ext uri="{FF2B5EF4-FFF2-40B4-BE49-F238E27FC236}">
                            <a16:creationId xmlns:a16="http://schemas.microsoft.com/office/drawing/2014/main" id="{E27AF161-A86F-42AE-847F-38D69B32BD90}"/>
                          </a:ext>
                        </a:extLst>
                      </p:cNvPr>
                      <p:cNvPicPr>
                        <a:picLocks noChangeAspect="1" noChangeArrowheads="1"/>
                      </p:cNvPicPr>
                      <p:nvPr/>
                    </p:nvPicPr>
                    <p:blipFill>
                      <a:blip r:embed="rId4"/>
                      <a:srcRect/>
                      <a:stretch>
                        <a:fillRect/>
                      </a:stretch>
                    </p:blipFill>
                    <p:spPr bwMode="auto">
                      <a:xfrm>
                        <a:off x="2766606" y="863600"/>
                        <a:ext cx="17287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0" name="Object 7">
            <a:extLst>
              <a:ext uri="{FF2B5EF4-FFF2-40B4-BE49-F238E27FC236}">
                <a16:creationId xmlns:a16="http://schemas.microsoft.com/office/drawing/2014/main" id="{24273B25-CD6D-4D8C-88D7-BF08ED00F073}"/>
              </a:ext>
            </a:extLst>
          </p:cNvPr>
          <p:cNvGraphicFramePr>
            <a:graphicFrameLocks noChangeAspect="1"/>
          </p:cNvGraphicFramePr>
          <p:nvPr/>
        </p:nvGraphicFramePr>
        <p:xfrm>
          <a:off x="2209800" y="2743200"/>
          <a:ext cx="2667000" cy="677863"/>
        </p:xfrm>
        <a:graphic>
          <a:graphicData uri="http://schemas.openxmlformats.org/presentationml/2006/ole">
            <mc:AlternateContent xmlns:mc="http://schemas.openxmlformats.org/markup-compatibility/2006">
              <mc:Choice xmlns:v="urn:schemas-microsoft-com:vml" Requires="v">
                <p:oleObj spid="_x0000_s454773" name="Equation" r:id="rId5" imgW="1803400" imgH="457200" progId="Equation.DSMT4">
                  <p:embed/>
                </p:oleObj>
              </mc:Choice>
              <mc:Fallback>
                <p:oleObj name="Equation" r:id="rId5" imgW="1803400" imgH="457200" progId="Equation.DSMT4">
                  <p:embed/>
                  <p:pic>
                    <p:nvPicPr>
                      <p:cNvPr id="34820" name="Object 7">
                        <a:extLst>
                          <a:ext uri="{FF2B5EF4-FFF2-40B4-BE49-F238E27FC236}">
                            <a16:creationId xmlns:a16="http://schemas.microsoft.com/office/drawing/2014/main" id="{24273B25-CD6D-4D8C-88D7-BF08ED00F0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2743200"/>
                        <a:ext cx="26670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1" name="Object 6">
            <a:extLst>
              <a:ext uri="{FF2B5EF4-FFF2-40B4-BE49-F238E27FC236}">
                <a16:creationId xmlns:a16="http://schemas.microsoft.com/office/drawing/2014/main" id="{0F99140D-D1C5-4956-9F3D-ACDD8819E592}"/>
              </a:ext>
            </a:extLst>
          </p:cNvPr>
          <p:cNvGraphicFramePr>
            <a:graphicFrameLocks noChangeAspect="1"/>
          </p:cNvGraphicFramePr>
          <p:nvPr/>
        </p:nvGraphicFramePr>
        <p:xfrm>
          <a:off x="2286000" y="3505200"/>
          <a:ext cx="1143000" cy="623888"/>
        </p:xfrm>
        <a:graphic>
          <a:graphicData uri="http://schemas.openxmlformats.org/presentationml/2006/ole">
            <mc:AlternateContent xmlns:mc="http://schemas.openxmlformats.org/markup-compatibility/2006">
              <mc:Choice xmlns:v="urn:schemas-microsoft-com:vml" Requires="v">
                <p:oleObj spid="_x0000_s454774" name="Equation" r:id="rId7" imgW="838200" imgH="457200" progId="Equation.DSMT4">
                  <p:embed/>
                </p:oleObj>
              </mc:Choice>
              <mc:Fallback>
                <p:oleObj name="Equation" r:id="rId7" imgW="838200" imgH="457200" progId="Equation.DSMT4">
                  <p:embed/>
                  <p:pic>
                    <p:nvPicPr>
                      <p:cNvPr id="34821" name="Object 6">
                        <a:extLst>
                          <a:ext uri="{FF2B5EF4-FFF2-40B4-BE49-F238E27FC236}">
                            <a16:creationId xmlns:a16="http://schemas.microsoft.com/office/drawing/2014/main" id="{0F99140D-D1C5-4956-9F3D-ACDD8819E5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3505200"/>
                        <a:ext cx="11430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1320" name="Rectangle 8">
            <a:extLst>
              <a:ext uri="{FF2B5EF4-FFF2-40B4-BE49-F238E27FC236}">
                <a16:creationId xmlns:a16="http://schemas.microsoft.com/office/drawing/2014/main" id="{87D731A9-3D06-4512-88AA-81B3B61BA3D1}"/>
              </a:ext>
            </a:extLst>
          </p:cNvPr>
          <p:cNvSpPr>
            <a:spLocks noChangeArrowheads="1"/>
          </p:cNvSpPr>
          <p:nvPr/>
        </p:nvSpPr>
        <p:spPr bwMode="auto">
          <a:xfrm>
            <a:off x="609600" y="2284413"/>
            <a:ext cx="4375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a:cs typeface="+mn-ea"/>
                <a:sym typeface="+mn-lt"/>
              </a:rPr>
              <a:t>在</a:t>
            </a:r>
            <a:r>
              <a:rPr lang="en-US" altLang="zh-CN" i="1">
                <a:cs typeface="+mn-ea"/>
                <a:sym typeface="+mn-lt"/>
              </a:rPr>
              <a:t>x</a:t>
            </a:r>
            <a:r>
              <a:rPr lang="en-US" altLang="zh-CN" i="1" baseline="-30000">
                <a:cs typeface="+mn-ea"/>
                <a:sym typeface="+mn-lt"/>
              </a:rPr>
              <a:t>B</a:t>
            </a:r>
            <a:r>
              <a:rPr lang="en-US" altLang="zh-CN" i="1">
                <a:cs typeface="+mn-ea"/>
                <a:sym typeface="+mn-lt"/>
              </a:rPr>
              <a:t>&lt;&lt;L</a:t>
            </a:r>
            <a:r>
              <a:rPr lang="en-US" altLang="zh-CN" i="1" baseline="-30000">
                <a:cs typeface="+mn-ea"/>
                <a:sym typeface="+mn-lt"/>
              </a:rPr>
              <a:t>n</a:t>
            </a:r>
            <a:r>
              <a:rPr lang="zh-CN" altLang="en-US">
                <a:cs typeface="+mn-ea"/>
                <a:sym typeface="+mn-lt"/>
              </a:rPr>
              <a:t>的情况下，级数展开近似</a:t>
            </a:r>
          </a:p>
        </p:txBody>
      </p:sp>
      <p:sp>
        <p:nvSpPr>
          <p:cNvPr id="141321" name="Rectangle 9">
            <a:extLst>
              <a:ext uri="{FF2B5EF4-FFF2-40B4-BE49-F238E27FC236}">
                <a16:creationId xmlns:a16="http://schemas.microsoft.com/office/drawing/2014/main" id="{607FDE9C-D7D7-4173-B6AB-A02C6E46012C}"/>
              </a:ext>
            </a:extLst>
          </p:cNvPr>
          <p:cNvSpPr>
            <a:spLocks noChangeArrowheads="1"/>
          </p:cNvSpPr>
          <p:nvPr/>
        </p:nvSpPr>
        <p:spPr bwMode="auto">
          <a:xfrm>
            <a:off x="0" y="3500473"/>
            <a:ext cx="184731" cy="40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endParaRPr lang="zh-CN" altLang="en-US">
              <a:cs typeface="+mn-ea"/>
              <a:sym typeface="+mn-lt"/>
            </a:endParaRPr>
          </a:p>
        </p:txBody>
      </p:sp>
      <p:sp>
        <p:nvSpPr>
          <p:cNvPr id="141322" name="Rectangle 10">
            <a:extLst>
              <a:ext uri="{FF2B5EF4-FFF2-40B4-BE49-F238E27FC236}">
                <a16:creationId xmlns:a16="http://schemas.microsoft.com/office/drawing/2014/main" id="{E18FA5A0-F6B2-43CC-BA0C-B868F15EB9C9}"/>
              </a:ext>
            </a:extLst>
          </p:cNvPr>
          <p:cNvSpPr>
            <a:spLocks noChangeArrowheads="1"/>
          </p:cNvSpPr>
          <p:nvPr/>
        </p:nvSpPr>
        <p:spPr bwMode="auto">
          <a:xfrm>
            <a:off x="609600" y="4264025"/>
            <a:ext cx="7772400" cy="2095500"/>
          </a:xfrm>
          <a:prstGeom prst="rect">
            <a:avLst/>
          </a:prstGeom>
          <a:noFill/>
          <a:ln w="19050"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marL="268288" indent="-268288"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buFont typeface="Wingdings" panose="05000000000000000000" pitchFamily="2" charset="2"/>
              <a:buChar char="Ø"/>
              <a:defRPr/>
            </a:pPr>
            <a:r>
              <a:rPr lang="zh-CN" altLang="en-US">
                <a:cs typeface="+mn-ea"/>
                <a:sym typeface="+mn-lt"/>
              </a:rPr>
              <a:t>发射结电子电流随基区宽度的减小而增加。</a:t>
            </a:r>
          </a:p>
          <a:p>
            <a:pPr eaLnBrk="1" hangingPunct="1">
              <a:lnSpc>
                <a:spcPct val="130000"/>
              </a:lnSpc>
              <a:buFont typeface="Wingdings" panose="05000000000000000000" pitchFamily="2" charset="2"/>
              <a:buChar char="Ø"/>
              <a:defRPr/>
            </a:pPr>
            <a:r>
              <a:rPr lang="zh-CN" altLang="en-US">
                <a:cs typeface="+mn-ea"/>
                <a:sym typeface="+mn-lt"/>
              </a:rPr>
              <a:t>当</a:t>
            </a:r>
            <a:r>
              <a:rPr lang="en-US" altLang="zh-CN" i="1">
                <a:cs typeface="+mn-ea"/>
                <a:sym typeface="+mn-lt"/>
              </a:rPr>
              <a:t>x</a:t>
            </a:r>
            <a:r>
              <a:rPr lang="en-US" altLang="zh-CN" i="1" baseline="-25000">
                <a:cs typeface="+mn-ea"/>
                <a:sym typeface="+mn-lt"/>
              </a:rPr>
              <a:t>B</a:t>
            </a:r>
            <a:r>
              <a:rPr lang="en-US" altLang="zh-CN" i="1">
                <a:cs typeface="+mn-ea"/>
                <a:sym typeface="+mn-lt"/>
              </a:rPr>
              <a:t>/L</a:t>
            </a:r>
            <a:r>
              <a:rPr lang="en-US" altLang="zh-CN" i="1" baseline="-25000">
                <a:cs typeface="+mn-ea"/>
                <a:sym typeface="+mn-lt"/>
              </a:rPr>
              <a:t>n</a:t>
            </a:r>
            <a:r>
              <a:rPr lang="zh-CN" altLang="en-US">
                <a:cs typeface="+mn-ea"/>
                <a:sym typeface="+mn-lt"/>
              </a:rPr>
              <a:t>很小时，基区输运因子</a:t>
            </a:r>
            <a:r>
              <a:rPr lang="en-US" altLang="zh-CN" i="1">
                <a:cs typeface="+mn-ea"/>
                <a:sym typeface="+mn-lt"/>
              </a:rPr>
              <a:t>β</a:t>
            </a:r>
            <a:r>
              <a:rPr lang="en-US" altLang="zh-CN" i="1" baseline="-25000">
                <a:cs typeface="+mn-ea"/>
                <a:sym typeface="+mn-lt"/>
              </a:rPr>
              <a:t>T</a:t>
            </a:r>
            <a:r>
              <a:rPr lang="zh-CN" altLang="en-US">
                <a:cs typeface="+mn-ea"/>
                <a:sym typeface="+mn-lt"/>
              </a:rPr>
              <a:t>接近于</a:t>
            </a:r>
            <a:r>
              <a:rPr lang="en-US" altLang="zh-CN">
                <a:cs typeface="+mn-ea"/>
                <a:sym typeface="+mn-lt"/>
              </a:rPr>
              <a:t>1</a:t>
            </a:r>
            <a:r>
              <a:rPr lang="zh-CN" altLang="en-US">
                <a:cs typeface="+mn-ea"/>
                <a:sym typeface="+mn-lt"/>
              </a:rPr>
              <a:t>，意味着在越过基区的输运过程中，从发射极注入到基区的电子基本上都能够到达集电极，电子复合可以忽略。</a:t>
            </a:r>
          </a:p>
          <a:p>
            <a:pPr eaLnBrk="1" hangingPunct="1">
              <a:lnSpc>
                <a:spcPct val="130000"/>
              </a:lnSpc>
              <a:buFont typeface="Wingdings" panose="05000000000000000000" pitchFamily="2" charset="2"/>
              <a:buChar char="Ø"/>
              <a:defRPr/>
            </a:pPr>
            <a:r>
              <a:rPr lang="zh-CN" altLang="en-US">
                <a:cs typeface="+mn-ea"/>
                <a:sym typeface="+mn-lt"/>
              </a:rPr>
              <a:t>因此</a:t>
            </a:r>
            <a:r>
              <a:rPr lang="zh-CN" altLang="en-US">
                <a:solidFill>
                  <a:schemeClr val="accent2"/>
                </a:solidFill>
                <a:cs typeface="+mn-ea"/>
                <a:sym typeface="+mn-lt"/>
              </a:rPr>
              <a:t>基区宽度很窄是</a:t>
            </a:r>
            <a:r>
              <a:rPr lang="en-US" altLang="zh-CN">
                <a:solidFill>
                  <a:schemeClr val="accent2"/>
                </a:solidFill>
                <a:cs typeface="+mn-ea"/>
                <a:sym typeface="+mn-lt"/>
              </a:rPr>
              <a:t>BJT</a:t>
            </a:r>
            <a:r>
              <a:rPr lang="zh-CN" altLang="en-US">
                <a:solidFill>
                  <a:schemeClr val="accent2"/>
                </a:solidFill>
                <a:cs typeface="+mn-ea"/>
                <a:sym typeface="+mn-lt"/>
              </a:rPr>
              <a:t>具有放大作用的关键</a:t>
            </a:r>
          </a:p>
        </p:txBody>
      </p:sp>
      <p:sp>
        <p:nvSpPr>
          <p:cNvPr id="16393" name="Rectangle 12">
            <a:extLst>
              <a:ext uri="{FF2B5EF4-FFF2-40B4-BE49-F238E27FC236}">
                <a16:creationId xmlns:a16="http://schemas.microsoft.com/office/drawing/2014/main" id="{11128A10-C735-4726-B444-5C0DAA85A9EB}"/>
              </a:ext>
            </a:extLst>
          </p:cNvPr>
          <p:cNvSpPr>
            <a:spLocks noChangeArrowheads="1"/>
          </p:cNvSpPr>
          <p:nvPr/>
        </p:nvSpPr>
        <p:spPr bwMode="auto">
          <a:xfrm>
            <a:off x="2895600" y="1525925"/>
            <a:ext cx="5562600" cy="604163"/>
          </a:xfrm>
          <a:prstGeom prst="rect">
            <a:avLst/>
          </a:prstGeom>
          <a:noFill/>
          <a:ln w="19050"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tIns="165048" bIns="165048" anchor="ctr">
            <a:spAutoFit/>
          </a:bodyPr>
          <a:lstStyle>
            <a:lvl1pPr marL="625475" indent="-625475"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nSpc>
                <a:spcPct val="110000"/>
              </a:lnSpc>
              <a:defRPr/>
            </a:pPr>
            <a:r>
              <a:rPr lang="zh-CN" altLang="en-US" sz="1600">
                <a:cs typeface="+mn-ea"/>
                <a:sym typeface="+mn-lt"/>
              </a:rPr>
              <a:t>意义：发射极注入基区的电子电流能够到达集电极的比例</a:t>
            </a:r>
          </a:p>
        </p:txBody>
      </p:sp>
      <p:sp>
        <p:nvSpPr>
          <p:cNvPr id="16394" name="Rectangle 13">
            <a:extLst>
              <a:ext uri="{FF2B5EF4-FFF2-40B4-BE49-F238E27FC236}">
                <a16:creationId xmlns:a16="http://schemas.microsoft.com/office/drawing/2014/main" id="{E7958EBD-2E49-41DC-A697-191DEBCF94A2}"/>
              </a:ext>
            </a:extLst>
          </p:cNvPr>
          <p:cNvSpPr>
            <a:spLocks noChangeArrowheads="1"/>
          </p:cNvSpPr>
          <p:nvPr/>
        </p:nvSpPr>
        <p:spPr bwMode="auto">
          <a:xfrm>
            <a:off x="304800" y="379413"/>
            <a:ext cx="5086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a:solidFill>
                  <a:srgbClr val="0000FF"/>
                </a:solidFill>
                <a:cs typeface="+mn-ea"/>
                <a:sym typeface="+mn-lt"/>
              </a:rPr>
              <a:t>3. </a:t>
            </a:r>
            <a:r>
              <a:rPr lang="zh-CN" altLang="en-US">
                <a:solidFill>
                  <a:srgbClr val="0000FF"/>
                </a:solidFill>
                <a:cs typeface="+mn-ea"/>
                <a:sym typeface="+mn-lt"/>
              </a:rPr>
              <a:t>基区输运因子、静态输入特性和转移特性</a:t>
            </a:r>
          </a:p>
        </p:txBody>
      </p:sp>
    </p:spTree>
    <p:extLst>
      <p:ext uri="{BB962C8B-B14F-4D97-AF65-F5344CB8AC3E}">
        <p14:creationId xmlns:p14="http://schemas.microsoft.com/office/powerpoint/2010/main" val="2866179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Object 10">
            <a:extLst>
              <a:ext uri="{FF2B5EF4-FFF2-40B4-BE49-F238E27FC236}">
                <a16:creationId xmlns:a16="http://schemas.microsoft.com/office/drawing/2014/main" id="{E0360483-F82C-49BB-8AA6-F5F17C193076}"/>
              </a:ext>
            </a:extLst>
          </p:cNvPr>
          <p:cNvGraphicFramePr>
            <a:graphicFrameLocks noChangeAspect="1"/>
          </p:cNvGraphicFramePr>
          <p:nvPr/>
        </p:nvGraphicFramePr>
        <p:xfrm>
          <a:off x="1143000" y="1905000"/>
          <a:ext cx="3200400" cy="393700"/>
        </p:xfrm>
        <a:graphic>
          <a:graphicData uri="http://schemas.openxmlformats.org/presentationml/2006/ole">
            <mc:AlternateContent xmlns:mc="http://schemas.openxmlformats.org/markup-compatibility/2006">
              <mc:Choice xmlns:v="urn:schemas-microsoft-com:vml" Requires="v">
                <p:oleObj spid="_x0000_s455887" name="Equation" r:id="rId3" imgW="1930400" imgH="241300" progId="Equation.DSMT4">
                  <p:embed/>
                </p:oleObj>
              </mc:Choice>
              <mc:Fallback>
                <p:oleObj name="Equation" r:id="rId3" imgW="1930400" imgH="241300" progId="Equation.DSMT4">
                  <p:embed/>
                  <p:pic>
                    <p:nvPicPr>
                      <p:cNvPr id="35842" name="Object 10">
                        <a:extLst>
                          <a:ext uri="{FF2B5EF4-FFF2-40B4-BE49-F238E27FC236}">
                            <a16:creationId xmlns:a16="http://schemas.microsoft.com/office/drawing/2014/main" id="{E0360483-F82C-49BB-8AA6-F5F17C1930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905000"/>
                        <a:ext cx="32004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3" name="Object 9">
            <a:extLst>
              <a:ext uri="{FF2B5EF4-FFF2-40B4-BE49-F238E27FC236}">
                <a16:creationId xmlns:a16="http://schemas.microsoft.com/office/drawing/2014/main" id="{91F3B529-DFB9-4325-9E41-C756B4E47974}"/>
              </a:ext>
            </a:extLst>
          </p:cNvPr>
          <p:cNvGraphicFramePr>
            <a:graphicFrameLocks noChangeAspect="1"/>
          </p:cNvGraphicFramePr>
          <p:nvPr/>
        </p:nvGraphicFramePr>
        <p:xfrm>
          <a:off x="3886200" y="2514600"/>
          <a:ext cx="1066800" cy="355600"/>
        </p:xfrm>
        <a:graphic>
          <a:graphicData uri="http://schemas.openxmlformats.org/presentationml/2006/ole">
            <mc:AlternateContent xmlns:mc="http://schemas.openxmlformats.org/markup-compatibility/2006">
              <mc:Choice xmlns:v="urn:schemas-microsoft-com:vml" Requires="v">
                <p:oleObj spid="_x0000_s455888" name="Equation" r:id="rId5" imgW="596641" imgH="203112" progId="Equation.DSMT4">
                  <p:embed/>
                </p:oleObj>
              </mc:Choice>
              <mc:Fallback>
                <p:oleObj name="Equation" r:id="rId5" imgW="596641" imgH="203112" progId="Equation.DSMT4">
                  <p:embed/>
                  <p:pic>
                    <p:nvPicPr>
                      <p:cNvPr id="35843" name="Object 9">
                        <a:extLst>
                          <a:ext uri="{FF2B5EF4-FFF2-40B4-BE49-F238E27FC236}">
                            <a16:creationId xmlns:a16="http://schemas.microsoft.com/office/drawing/2014/main" id="{91F3B529-DFB9-4325-9E41-C756B4E479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2514600"/>
                        <a:ext cx="1066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4" name="Object 8">
            <a:extLst>
              <a:ext uri="{FF2B5EF4-FFF2-40B4-BE49-F238E27FC236}">
                <a16:creationId xmlns:a16="http://schemas.microsoft.com/office/drawing/2014/main" id="{A9C0283E-EF29-4C5A-82E2-DED64DE131AE}"/>
              </a:ext>
            </a:extLst>
          </p:cNvPr>
          <p:cNvGraphicFramePr>
            <a:graphicFrameLocks noChangeAspect="1"/>
          </p:cNvGraphicFramePr>
          <p:nvPr/>
        </p:nvGraphicFramePr>
        <p:xfrm>
          <a:off x="4038600" y="3200400"/>
          <a:ext cx="2590800" cy="609600"/>
        </p:xfrm>
        <a:graphic>
          <a:graphicData uri="http://schemas.openxmlformats.org/presentationml/2006/ole">
            <mc:AlternateContent xmlns:mc="http://schemas.openxmlformats.org/markup-compatibility/2006">
              <mc:Choice xmlns:v="urn:schemas-microsoft-com:vml" Requires="v">
                <p:oleObj spid="_x0000_s455889" name="Equation" r:id="rId7" imgW="1943100" imgH="457200" progId="Equation.DSMT4">
                  <p:embed/>
                </p:oleObj>
              </mc:Choice>
              <mc:Fallback>
                <p:oleObj name="Equation" r:id="rId7" imgW="1943100" imgH="457200" progId="Equation.DSMT4">
                  <p:embed/>
                  <p:pic>
                    <p:nvPicPr>
                      <p:cNvPr id="35844" name="Object 8">
                        <a:extLst>
                          <a:ext uri="{FF2B5EF4-FFF2-40B4-BE49-F238E27FC236}">
                            <a16:creationId xmlns:a16="http://schemas.microsoft.com/office/drawing/2014/main" id="{A9C0283E-EF29-4C5A-82E2-DED64DE131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3200400"/>
                        <a:ext cx="2590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5" name="Object 7">
            <a:extLst>
              <a:ext uri="{FF2B5EF4-FFF2-40B4-BE49-F238E27FC236}">
                <a16:creationId xmlns:a16="http://schemas.microsoft.com/office/drawing/2014/main" id="{FC712F6D-A971-42A0-8062-506E6A58269E}"/>
              </a:ext>
            </a:extLst>
          </p:cNvPr>
          <p:cNvGraphicFramePr>
            <a:graphicFrameLocks noChangeAspect="1"/>
          </p:cNvGraphicFramePr>
          <p:nvPr/>
        </p:nvGraphicFramePr>
        <p:xfrm>
          <a:off x="4419600" y="4038600"/>
          <a:ext cx="1981200" cy="614363"/>
        </p:xfrm>
        <a:graphic>
          <a:graphicData uri="http://schemas.openxmlformats.org/presentationml/2006/ole">
            <mc:AlternateContent xmlns:mc="http://schemas.openxmlformats.org/markup-compatibility/2006">
              <mc:Choice xmlns:v="urn:schemas-microsoft-com:vml" Requires="v">
                <p:oleObj spid="_x0000_s455890" name="Equation" r:id="rId9" imgW="1384300" imgH="431800" progId="Equation.DSMT4">
                  <p:embed/>
                </p:oleObj>
              </mc:Choice>
              <mc:Fallback>
                <p:oleObj name="Equation" r:id="rId9" imgW="1384300" imgH="431800" progId="Equation.DSMT4">
                  <p:embed/>
                  <p:pic>
                    <p:nvPicPr>
                      <p:cNvPr id="35845" name="Object 7">
                        <a:extLst>
                          <a:ext uri="{FF2B5EF4-FFF2-40B4-BE49-F238E27FC236}">
                            <a16:creationId xmlns:a16="http://schemas.microsoft.com/office/drawing/2014/main" id="{FC712F6D-A971-42A0-8062-506E6A5826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9600" y="4038600"/>
                        <a:ext cx="198120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6" name="Object 6">
            <a:extLst>
              <a:ext uri="{FF2B5EF4-FFF2-40B4-BE49-F238E27FC236}">
                <a16:creationId xmlns:a16="http://schemas.microsoft.com/office/drawing/2014/main" id="{DCFD3A5B-9C9B-499B-9AC5-58C9AB1D16CC}"/>
              </a:ext>
            </a:extLst>
          </p:cNvPr>
          <p:cNvGraphicFramePr>
            <a:graphicFrameLocks noChangeAspect="1"/>
          </p:cNvGraphicFramePr>
          <p:nvPr/>
        </p:nvGraphicFramePr>
        <p:xfrm>
          <a:off x="3962400" y="4724400"/>
          <a:ext cx="3276600" cy="682625"/>
        </p:xfrm>
        <a:graphic>
          <a:graphicData uri="http://schemas.openxmlformats.org/presentationml/2006/ole">
            <mc:AlternateContent xmlns:mc="http://schemas.openxmlformats.org/markup-compatibility/2006">
              <mc:Choice xmlns:v="urn:schemas-microsoft-com:vml" Requires="v">
                <p:oleObj spid="_x0000_s455891" name="Equation" r:id="rId11" imgW="2336800" imgH="482600" progId="Equation.DSMT4">
                  <p:embed/>
                </p:oleObj>
              </mc:Choice>
              <mc:Fallback>
                <p:oleObj name="Equation" r:id="rId11" imgW="2336800" imgH="482600" progId="Equation.DSMT4">
                  <p:embed/>
                  <p:pic>
                    <p:nvPicPr>
                      <p:cNvPr id="35846" name="Object 6">
                        <a:extLst>
                          <a:ext uri="{FF2B5EF4-FFF2-40B4-BE49-F238E27FC236}">
                            <a16:creationId xmlns:a16="http://schemas.microsoft.com/office/drawing/2014/main" id="{DCFD3A5B-9C9B-499B-9AC5-58C9AB1D16C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62400" y="4724400"/>
                        <a:ext cx="32766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5" name="Rectangle 11">
            <a:extLst>
              <a:ext uri="{FF2B5EF4-FFF2-40B4-BE49-F238E27FC236}">
                <a16:creationId xmlns:a16="http://schemas.microsoft.com/office/drawing/2014/main" id="{83E0E671-8727-41FA-B014-EE2580E9DB3A}"/>
              </a:ext>
            </a:extLst>
          </p:cNvPr>
          <p:cNvSpPr>
            <a:spLocks noChangeArrowheads="1"/>
          </p:cNvSpPr>
          <p:nvPr/>
        </p:nvSpPr>
        <p:spPr bwMode="auto">
          <a:xfrm>
            <a:off x="304800" y="605694"/>
            <a:ext cx="4491935" cy="101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defRPr/>
            </a:pPr>
            <a:r>
              <a:rPr lang="zh-CN" altLang="en-US">
                <a:solidFill>
                  <a:srgbClr val="0000FF"/>
                </a:solidFill>
                <a:cs typeface="+mn-ea"/>
                <a:sym typeface="+mn-lt"/>
              </a:rPr>
              <a:t>静态输入特性</a:t>
            </a:r>
            <a:r>
              <a:rPr lang="en-US" altLang="zh-CN" i="1">
                <a:solidFill>
                  <a:srgbClr val="0000FF"/>
                </a:solidFill>
                <a:cs typeface="+mn-ea"/>
                <a:sym typeface="+mn-lt"/>
              </a:rPr>
              <a:t>I</a:t>
            </a:r>
            <a:r>
              <a:rPr lang="en-US" altLang="zh-CN" i="1" baseline="-30000">
                <a:solidFill>
                  <a:srgbClr val="0000FF"/>
                </a:solidFill>
                <a:cs typeface="+mn-ea"/>
                <a:sym typeface="+mn-lt"/>
              </a:rPr>
              <a:t>B</a:t>
            </a:r>
            <a:r>
              <a:rPr lang="en-US" altLang="zh-CN" i="1">
                <a:solidFill>
                  <a:srgbClr val="0000FF"/>
                </a:solidFill>
                <a:cs typeface="+mn-ea"/>
                <a:sym typeface="+mn-lt"/>
              </a:rPr>
              <a:t>~V</a:t>
            </a:r>
            <a:r>
              <a:rPr lang="en-US" altLang="zh-CN" i="1" baseline="-30000">
                <a:solidFill>
                  <a:srgbClr val="0000FF"/>
                </a:solidFill>
                <a:cs typeface="+mn-ea"/>
                <a:sym typeface="+mn-lt"/>
              </a:rPr>
              <a:t>E</a:t>
            </a:r>
            <a:r>
              <a:rPr lang="zh-CN" altLang="en-US">
                <a:solidFill>
                  <a:srgbClr val="0000FF"/>
                </a:solidFill>
                <a:cs typeface="+mn-ea"/>
                <a:sym typeface="+mn-lt"/>
              </a:rPr>
              <a:t>曲线（半对数）</a:t>
            </a:r>
          </a:p>
          <a:p>
            <a:pPr>
              <a:lnSpc>
                <a:spcPct val="160000"/>
              </a:lnSpc>
              <a:defRPr/>
            </a:pPr>
            <a:r>
              <a:rPr lang="zh-CN" altLang="en-US">
                <a:cs typeface="+mn-ea"/>
                <a:sym typeface="+mn-lt"/>
              </a:rPr>
              <a:t>基极电流</a:t>
            </a:r>
          </a:p>
        </p:txBody>
      </p:sp>
      <p:sp>
        <p:nvSpPr>
          <p:cNvPr id="17416" name="Rectangle 12">
            <a:extLst>
              <a:ext uri="{FF2B5EF4-FFF2-40B4-BE49-F238E27FC236}">
                <a16:creationId xmlns:a16="http://schemas.microsoft.com/office/drawing/2014/main" id="{B213DED9-8B50-4C08-87E8-AAB56E6AC1C7}"/>
              </a:ext>
            </a:extLst>
          </p:cNvPr>
          <p:cNvSpPr>
            <a:spLocks noChangeArrowheads="1"/>
          </p:cNvSpPr>
          <p:nvPr/>
        </p:nvSpPr>
        <p:spPr bwMode="auto">
          <a:xfrm>
            <a:off x="304800" y="2512983"/>
            <a:ext cx="3414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a:cs typeface="+mn-ea"/>
                <a:sym typeface="+mn-lt"/>
              </a:rPr>
              <a:t>正向有源模式</a:t>
            </a:r>
            <a:r>
              <a:rPr lang="en-US" altLang="zh-CN" i="1">
                <a:cs typeface="+mn-ea"/>
                <a:sym typeface="+mn-lt"/>
              </a:rPr>
              <a:t>V</a:t>
            </a:r>
            <a:r>
              <a:rPr lang="en-US" altLang="zh-CN" i="1" baseline="-30000">
                <a:cs typeface="+mn-ea"/>
                <a:sym typeface="+mn-lt"/>
              </a:rPr>
              <a:t>E</a:t>
            </a:r>
            <a:r>
              <a:rPr lang="en-US" altLang="zh-CN">
                <a:cs typeface="+mn-ea"/>
                <a:sym typeface="+mn-lt"/>
              </a:rPr>
              <a:t>&gt;0</a:t>
            </a:r>
            <a:r>
              <a:rPr lang="zh-CN" altLang="en-US">
                <a:cs typeface="+mn-ea"/>
                <a:sym typeface="+mn-lt"/>
              </a:rPr>
              <a:t>，</a:t>
            </a:r>
            <a:r>
              <a:rPr lang="en-US" altLang="zh-CN" i="1">
                <a:cs typeface="+mn-ea"/>
                <a:sym typeface="+mn-lt"/>
              </a:rPr>
              <a:t>V</a:t>
            </a:r>
            <a:r>
              <a:rPr lang="en-US" altLang="zh-CN" i="1" baseline="-30000">
                <a:cs typeface="+mn-ea"/>
                <a:sym typeface="+mn-lt"/>
              </a:rPr>
              <a:t>C</a:t>
            </a:r>
            <a:r>
              <a:rPr lang="en-US" altLang="zh-CN">
                <a:cs typeface="+mn-ea"/>
                <a:sym typeface="+mn-lt"/>
              </a:rPr>
              <a:t>&lt;0</a:t>
            </a:r>
            <a:r>
              <a:rPr lang="zh-CN" altLang="en-US">
                <a:cs typeface="+mn-ea"/>
                <a:sym typeface="+mn-lt"/>
              </a:rPr>
              <a:t>，</a:t>
            </a:r>
          </a:p>
        </p:txBody>
      </p:sp>
      <p:sp>
        <p:nvSpPr>
          <p:cNvPr id="136205" name="Rectangle 13">
            <a:extLst>
              <a:ext uri="{FF2B5EF4-FFF2-40B4-BE49-F238E27FC236}">
                <a16:creationId xmlns:a16="http://schemas.microsoft.com/office/drawing/2014/main" id="{916DD3DE-8080-462C-BA3A-412A41997B75}"/>
              </a:ext>
            </a:extLst>
          </p:cNvPr>
          <p:cNvSpPr>
            <a:spLocks noChangeArrowheads="1"/>
          </p:cNvSpPr>
          <p:nvPr/>
        </p:nvSpPr>
        <p:spPr bwMode="auto">
          <a:xfrm>
            <a:off x="814388" y="6103377"/>
            <a:ext cx="203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dirty="0">
                <a:cs typeface="+mn-ea"/>
                <a:sym typeface="+mn-lt"/>
              </a:rPr>
              <a:t>忽略反向电流</a:t>
            </a:r>
            <a:r>
              <a:rPr lang="en-US" altLang="zh-CN" i="1" dirty="0">
                <a:cs typeface="+mn-ea"/>
                <a:sym typeface="+mn-lt"/>
              </a:rPr>
              <a:t>I</a:t>
            </a:r>
            <a:r>
              <a:rPr lang="en-US" altLang="zh-CN" i="1" baseline="-30000" dirty="0">
                <a:cs typeface="+mn-ea"/>
                <a:sym typeface="+mn-lt"/>
              </a:rPr>
              <a:t>C0</a:t>
            </a:r>
            <a:endParaRPr lang="en-US" altLang="zh-CN" dirty="0">
              <a:cs typeface="+mn-ea"/>
              <a:sym typeface="+mn-lt"/>
            </a:endParaRPr>
          </a:p>
        </p:txBody>
      </p:sp>
      <p:sp>
        <p:nvSpPr>
          <p:cNvPr id="136206" name="Rectangle 14">
            <a:extLst>
              <a:ext uri="{FF2B5EF4-FFF2-40B4-BE49-F238E27FC236}">
                <a16:creationId xmlns:a16="http://schemas.microsoft.com/office/drawing/2014/main" id="{16CC1F53-9C79-46CC-B052-A50DF4D1D5CA}"/>
              </a:ext>
            </a:extLst>
          </p:cNvPr>
          <p:cNvSpPr>
            <a:spLocks noChangeArrowheads="1"/>
          </p:cNvSpPr>
          <p:nvPr/>
        </p:nvSpPr>
        <p:spPr bwMode="auto">
          <a:xfrm>
            <a:off x="1371600" y="4191000"/>
            <a:ext cx="1474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defRPr/>
            </a:pPr>
            <a:r>
              <a:rPr lang="zh-CN" altLang="en-US">
                <a:cs typeface="+mn-ea"/>
                <a:sym typeface="+mn-lt"/>
              </a:rPr>
              <a:t>复合电流：</a:t>
            </a:r>
          </a:p>
        </p:txBody>
      </p:sp>
      <p:sp>
        <p:nvSpPr>
          <p:cNvPr id="136207" name="Rectangle 15">
            <a:extLst>
              <a:ext uri="{FF2B5EF4-FFF2-40B4-BE49-F238E27FC236}">
                <a16:creationId xmlns:a16="http://schemas.microsoft.com/office/drawing/2014/main" id="{34A192BC-71AE-4C63-8DB6-5DDE9CB73109}"/>
              </a:ext>
            </a:extLst>
          </p:cNvPr>
          <p:cNvSpPr>
            <a:spLocks noChangeArrowheads="1"/>
          </p:cNvSpPr>
          <p:nvPr/>
        </p:nvSpPr>
        <p:spPr bwMode="auto">
          <a:xfrm>
            <a:off x="762000" y="4876800"/>
            <a:ext cx="2765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defRPr/>
            </a:pPr>
            <a:r>
              <a:rPr lang="zh-CN" altLang="en-US">
                <a:cs typeface="+mn-ea"/>
                <a:sym typeface="+mn-lt"/>
              </a:rPr>
              <a:t>注入基区的电子电流：</a:t>
            </a:r>
          </a:p>
        </p:txBody>
      </p:sp>
      <p:sp>
        <p:nvSpPr>
          <p:cNvPr id="17420" name="Rectangle 16">
            <a:extLst>
              <a:ext uri="{FF2B5EF4-FFF2-40B4-BE49-F238E27FC236}">
                <a16:creationId xmlns:a16="http://schemas.microsoft.com/office/drawing/2014/main" id="{FCDE789B-B69F-4EC5-A573-0EB9BFF75258}"/>
              </a:ext>
            </a:extLst>
          </p:cNvPr>
          <p:cNvSpPr>
            <a:spLocks noChangeArrowheads="1"/>
          </p:cNvSpPr>
          <p:nvPr/>
        </p:nvSpPr>
        <p:spPr bwMode="auto">
          <a:xfrm>
            <a:off x="0" y="4749835"/>
            <a:ext cx="184731" cy="40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endParaRPr lang="zh-CN" altLang="en-US">
              <a:cs typeface="+mn-ea"/>
              <a:sym typeface="+mn-lt"/>
            </a:endParaRPr>
          </a:p>
        </p:txBody>
      </p:sp>
      <p:sp>
        <p:nvSpPr>
          <p:cNvPr id="136211" name="Rectangle 19">
            <a:extLst>
              <a:ext uri="{FF2B5EF4-FFF2-40B4-BE49-F238E27FC236}">
                <a16:creationId xmlns:a16="http://schemas.microsoft.com/office/drawing/2014/main" id="{223F4AC5-7D35-4028-9D71-F5F861C43ADF}"/>
              </a:ext>
            </a:extLst>
          </p:cNvPr>
          <p:cNvSpPr>
            <a:spLocks noChangeArrowheads="1"/>
          </p:cNvSpPr>
          <p:nvPr/>
        </p:nvSpPr>
        <p:spPr bwMode="auto">
          <a:xfrm>
            <a:off x="1295400" y="3352800"/>
            <a:ext cx="1973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defRPr/>
            </a:pPr>
            <a:r>
              <a:rPr lang="zh-CN" altLang="en-US">
                <a:cs typeface="+mn-ea"/>
                <a:sym typeface="+mn-lt"/>
              </a:rPr>
              <a:t>发射区空穴电流</a:t>
            </a:r>
          </a:p>
        </p:txBody>
      </p:sp>
      <p:pic>
        <p:nvPicPr>
          <p:cNvPr id="35854" name="Picture 20" descr="图片2">
            <a:extLst>
              <a:ext uri="{FF2B5EF4-FFF2-40B4-BE49-F238E27FC236}">
                <a16:creationId xmlns:a16="http://schemas.microsoft.com/office/drawing/2014/main" id="{1DB6D239-C327-4D80-A99B-07677F69650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34000" y="1157288"/>
            <a:ext cx="3576638" cy="203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3" name="Oval 23">
            <a:extLst>
              <a:ext uri="{FF2B5EF4-FFF2-40B4-BE49-F238E27FC236}">
                <a16:creationId xmlns:a16="http://schemas.microsoft.com/office/drawing/2014/main" id="{5615C52D-78E8-4D41-AD1C-5BBA38A4C608}"/>
              </a:ext>
            </a:extLst>
          </p:cNvPr>
          <p:cNvSpPr>
            <a:spLocks noChangeArrowheads="1"/>
          </p:cNvSpPr>
          <p:nvPr/>
        </p:nvSpPr>
        <p:spPr bwMode="auto">
          <a:xfrm>
            <a:off x="6553200" y="2267012"/>
            <a:ext cx="259766" cy="571377"/>
          </a:xfrm>
          <a:prstGeom prst="ellipse">
            <a:avLst/>
          </a:prstGeom>
          <a:noFill/>
          <a:ln w="127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endParaRPr lang="zh-CN" altLang="en-US">
              <a:cs typeface="+mn-ea"/>
              <a:sym typeface="+mn-lt"/>
            </a:endParaRPr>
          </a:p>
        </p:txBody>
      </p:sp>
      <p:graphicFrame>
        <p:nvGraphicFramePr>
          <p:cNvPr id="16" name="Object 7">
            <a:extLst>
              <a:ext uri="{FF2B5EF4-FFF2-40B4-BE49-F238E27FC236}">
                <a16:creationId xmlns:a16="http://schemas.microsoft.com/office/drawing/2014/main" id="{C2808587-0069-4BF0-97DE-20A3CDC39874}"/>
              </a:ext>
            </a:extLst>
          </p:cNvPr>
          <p:cNvGraphicFramePr>
            <a:graphicFrameLocks noChangeAspect="1"/>
          </p:cNvGraphicFramePr>
          <p:nvPr>
            <p:extLst>
              <p:ext uri="{D42A27DB-BD31-4B8C-83A1-F6EECF244321}">
                <p14:modId xmlns:p14="http://schemas.microsoft.com/office/powerpoint/2010/main" val="763280776"/>
              </p:ext>
            </p:extLst>
          </p:nvPr>
        </p:nvGraphicFramePr>
        <p:xfrm>
          <a:off x="3937357" y="5469953"/>
          <a:ext cx="2667000" cy="677863"/>
        </p:xfrm>
        <a:graphic>
          <a:graphicData uri="http://schemas.openxmlformats.org/presentationml/2006/ole">
            <mc:AlternateContent xmlns:mc="http://schemas.openxmlformats.org/markup-compatibility/2006">
              <mc:Choice xmlns:v="urn:schemas-microsoft-com:vml" Requires="v">
                <p:oleObj spid="_x0000_s455892" name="Equation" r:id="rId14" imgW="1803400" imgH="457200" progId="Equation.DSMT4">
                  <p:embed/>
                </p:oleObj>
              </mc:Choice>
              <mc:Fallback>
                <p:oleObj name="Equation" r:id="rId14" imgW="1803400" imgH="457200" progId="Equation.DSMT4">
                  <p:embed/>
                  <p:pic>
                    <p:nvPicPr>
                      <p:cNvPr id="34820" name="Object 7">
                        <a:extLst>
                          <a:ext uri="{FF2B5EF4-FFF2-40B4-BE49-F238E27FC236}">
                            <a16:creationId xmlns:a16="http://schemas.microsoft.com/office/drawing/2014/main" id="{24273B25-CD6D-4D8C-88D7-BF08ED00F07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37357" y="5469953"/>
                        <a:ext cx="26670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92917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a:extLst>
              <a:ext uri="{FF2B5EF4-FFF2-40B4-BE49-F238E27FC236}">
                <a16:creationId xmlns:a16="http://schemas.microsoft.com/office/drawing/2014/main" id="{C310EF04-3DF9-4721-BC6B-5924CB4B2FBB}"/>
              </a:ext>
            </a:extLst>
          </p:cNvPr>
          <p:cNvSpPr>
            <a:spLocks noChangeArrowheads="1"/>
          </p:cNvSpPr>
          <p:nvPr/>
        </p:nvSpPr>
        <p:spPr bwMode="auto">
          <a:xfrm>
            <a:off x="381000" y="609600"/>
            <a:ext cx="83058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69875" indent="-269875"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buFont typeface="Wingdings" panose="05000000000000000000" pitchFamily="2" charset="2"/>
              <a:buChar char="Ø"/>
              <a:defRPr/>
            </a:pPr>
            <a:r>
              <a:rPr lang="zh-CN" altLang="en-US" dirty="0">
                <a:cs typeface="+mn-ea"/>
                <a:sym typeface="+mn-lt"/>
              </a:rPr>
              <a:t>双极：包含电子和空穴两种极性载流子的运动。</a:t>
            </a:r>
          </a:p>
          <a:p>
            <a:pPr eaLnBrk="1" hangingPunct="1">
              <a:lnSpc>
                <a:spcPct val="140000"/>
              </a:lnSpc>
              <a:buFont typeface="Wingdings" panose="05000000000000000000" pitchFamily="2" charset="2"/>
              <a:buChar char="Ø"/>
              <a:defRPr/>
            </a:pPr>
            <a:r>
              <a:rPr lang="en-US" altLang="zh-CN" dirty="0">
                <a:cs typeface="+mn-ea"/>
                <a:sym typeface="+mn-lt"/>
              </a:rPr>
              <a:t>BJT</a:t>
            </a:r>
            <a:r>
              <a:rPr lang="zh-CN" altLang="en-US" dirty="0">
                <a:cs typeface="+mn-ea"/>
                <a:sym typeface="+mn-lt"/>
              </a:rPr>
              <a:t>基本问题：</a:t>
            </a:r>
            <a:r>
              <a:rPr lang="zh-CN" altLang="en-US" dirty="0">
                <a:solidFill>
                  <a:schemeClr val="accent2"/>
                </a:solidFill>
                <a:cs typeface="+mn-ea"/>
                <a:sym typeface="+mn-lt"/>
              </a:rPr>
              <a:t>少子扩散产生电流</a:t>
            </a:r>
            <a:r>
              <a:rPr lang="en-US" altLang="zh-CN" dirty="0">
                <a:solidFill>
                  <a:schemeClr val="accent2"/>
                </a:solidFill>
                <a:cs typeface="+mn-ea"/>
                <a:sym typeface="+mn-lt"/>
              </a:rPr>
              <a:t>——BJT</a:t>
            </a:r>
            <a:r>
              <a:rPr lang="zh-CN" altLang="en-US" dirty="0">
                <a:solidFill>
                  <a:schemeClr val="accent2"/>
                </a:solidFill>
                <a:cs typeface="+mn-ea"/>
                <a:sym typeface="+mn-lt"/>
              </a:rPr>
              <a:t>各区的少子浓度的空间分布</a:t>
            </a:r>
            <a:endParaRPr lang="zh-CN" altLang="en-US" dirty="0">
              <a:cs typeface="+mn-ea"/>
              <a:sym typeface="+mn-lt"/>
            </a:endParaRPr>
          </a:p>
          <a:p>
            <a:pPr eaLnBrk="1" hangingPunct="1">
              <a:lnSpc>
                <a:spcPct val="140000"/>
              </a:lnSpc>
              <a:buFont typeface="Wingdings" panose="05000000000000000000" pitchFamily="2" charset="2"/>
              <a:buChar char="Ø"/>
              <a:defRPr/>
            </a:pPr>
            <a:r>
              <a:rPr lang="en-US" altLang="zh-CN" dirty="0">
                <a:cs typeface="+mn-ea"/>
                <a:sym typeface="+mn-lt"/>
              </a:rPr>
              <a:t>BJT</a:t>
            </a:r>
            <a:r>
              <a:rPr lang="zh-CN" altLang="en-US" dirty="0">
                <a:cs typeface="+mn-ea"/>
                <a:sym typeface="+mn-lt"/>
              </a:rPr>
              <a:t>分为均匀基区和缓变基区两类。均匀基区晶体管的基区杂质浓度等于常数，低注入下基区少子的运动形式是扩散。缓变基区晶体管的基区掺杂浓度是随位置变化的，低注入下少子的运动既有扩散也有漂移，曾被称作漂移晶体管。</a:t>
            </a:r>
          </a:p>
        </p:txBody>
      </p:sp>
      <p:pic>
        <p:nvPicPr>
          <p:cNvPr id="8195" name="Picture 6" descr="图片2">
            <a:extLst>
              <a:ext uri="{FF2B5EF4-FFF2-40B4-BE49-F238E27FC236}">
                <a16:creationId xmlns:a16="http://schemas.microsoft.com/office/drawing/2014/main" id="{E3C9BBEB-552C-49D7-A8D6-603FE6F77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886200"/>
            <a:ext cx="1981200"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7" descr="图片3">
            <a:extLst>
              <a:ext uri="{FF2B5EF4-FFF2-40B4-BE49-F238E27FC236}">
                <a16:creationId xmlns:a16="http://schemas.microsoft.com/office/drawing/2014/main" id="{39A7FAC9-B088-4FA5-8E12-563CE87B1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733800"/>
            <a:ext cx="26289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97191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5" name="Rectangle 5">
            <a:extLst>
              <a:ext uri="{FF2B5EF4-FFF2-40B4-BE49-F238E27FC236}">
                <a16:creationId xmlns:a16="http://schemas.microsoft.com/office/drawing/2014/main" id="{D77DC4D6-00A8-4C2D-B461-4A74EEF73B33}"/>
              </a:ext>
            </a:extLst>
          </p:cNvPr>
          <p:cNvSpPr>
            <a:spLocks noChangeArrowheads="1"/>
          </p:cNvSpPr>
          <p:nvPr/>
        </p:nvSpPr>
        <p:spPr bwMode="auto">
          <a:xfrm>
            <a:off x="304800" y="3427413"/>
            <a:ext cx="4492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a:solidFill>
                  <a:srgbClr val="0000FF"/>
                </a:solidFill>
                <a:cs typeface="+mn-ea"/>
                <a:sym typeface="+mn-lt"/>
              </a:rPr>
              <a:t>静态转移特性</a:t>
            </a:r>
            <a:r>
              <a:rPr lang="en-US" altLang="zh-CN" i="1">
                <a:solidFill>
                  <a:srgbClr val="0000FF"/>
                </a:solidFill>
                <a:cs typeface="+mn-ea"/>
                <a:sym typeface="+mn-lt"/>
              </a:rPr>
              <a:t>I</a:t>
            </a:r>
            <a:r>
              <a:rPr lang="en-US" altLang="zh-CN" i="1" baseline="-30000">
                <a:solidFill>
                  <a:srgbClr val="0000FF"/>
                </a:solidFill>
                <a:cs typeface="+mn-ea"/>
                <a:sym typeface="+mn-lt"/>
              </a:rPr>
              <a:t>C</a:t>
            </a:r>
            <a:r>
              <a:rPr lang="en-US" altLang="zh-CN" i="1">
                <a:solidFill>
                  <a:srgbClr val="0000FF"/>
                </a:solidFill>
                <a:cs typeface="+mn-ea"/>
                <a:sym typeface="+mn-lt"/>
              </a:rPr>
              <a:t>~V</a:t>
            </a:r>
            <a:r>
              <a:rPr lang="en-US" altLang="zh-CN" i="1" baseline="-30000">
                <a:solidFill>
                  <a:srgbClr val="0000FF"/>
                </a:solidFill>
                <a:cs typeface="+mn-ea"/>
                <a:sym typeface="+mn-lt"/>
              </a:rPr>
              <a:t>E</a:t>
            </a:r>
            <a:r>
              <a:rPr lang="zh-CN" altLang="en-US">
                <a:solidFill>
                  <a:srgbClr val="0000FF"/>
                </a:solidFill>
                <a:cs typeface="+mn-ea"/>
                <a:sym typeface="+mn-lt"/>
              </a:rPr>
              <a:t>曲线（半对数）</a:t>
            </a:r>
          </a:p>
        </p:txBody>
      </p:sp>
      <p:graphicFrame>
        <p:nvGraphicFramePr>
          <p:cNvPr id="36867" name="Object 4">
            <a:extLst>
              <a:ext uri="{FF2B5EF4-FFF2-40B4-BE49-F238E27FC236}">
                <a16:creationId xmlns:a16="http://schemas.microsoft.com/office/drawing/2014/main" id="{A9302F28-354A-48F7-8069-0EC53C91FCC0}"/>
              </a:ext>
            </a:extLst>
          </p:cNvPr>
          <p:cNvGraphicFramePr>
            <a:graphicFrameLocks noChangeAspect="1"/>
          </p:cNvGraphicFramePr>
          <p:nvPr>
            <p:extLst>
              <p:ext uri="{D42A27DB-BD31-4B8C-83A1-F6EECF244321}">
                <p14:modId xmlns:p14="http://schemas.microsoft.com/office/powerpoint/2010/main" val="3626685985"/>
              </p:ext>
            </p:extLst>
          </p:nvPr>
        </p:nvGraphicFramePr>
        <p:xfrm>
          <a:off x="1143000" y="4724400"/>
          <a:ext cx="3200400" cy="996950"/>
        </p:xfrm>
        <a:graphic>
          <a:graphicData uri="http://schemas.openxmlformats.org/presentationml/2006/ole">
            <mc:AlternateContent xmlns:mc="http://schemas.openxmlformats.org/markup-compatibility/2006">
              <mc:Choice xmlns:v="urn:schemas-microsoft-com:vml" Requires="v">
                <p:oleObj spid="_x0000_s456817" name="Equation" r:id="rId3" imgW="2298700" imgH="711200" progId="Equation.DSMT4">
                  <p:embed/>
                </p:oleObj>
              </mc:Choice>
              <mc:Fallback>
                <p:oleObj name="Equation" r:id="rId3" imgW="2298700" imgH="711200" progId="Equation.DSMT4">
                  <p:embed/>
                  <p:pic>
                    <p:nvPicPr>
                      <p:cNvPr id="36867" name="Object 4">
                        <a:extLst>
                          <a:ext uri="{FF2B5EF4-FFF2-40B4-BE49-F238E27FC236}">
                            <a16:creationId xmlns:a16="http://schemas.microsoft.com/office/drawing/2014/main" id="{A9302F28-354A-48F7-8069-0EC53C91F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724400"/>
                        <a:ext cx="320040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68" name="Object 6">
            <a:extLst>
              <a:ext uri="{FF2B5EF4-FFF2-40B4-BE49-F238E27FC236}">
                <a16:creationId xmlns:a16="http://schemas.microsoft.com/office/drawing/2014/main" id="{47C76B9A-D57C-4E9C-82CC-22C7C283E3E1}"/>
              </a:ext>
            </a:extLst>
          </p:cNvPr>
          <p:cNvGraphicFramePr>
            <a:graphicFrameLocks noChangeAspect="1"/>
          </p:cNvGraphicFramePr>
          <p:nvPr/>
        </p:nvGraphicFramePr>
        <p:xfrm>
          <a:off x="457200" y="1371600"/>
          <a:ext cx="4662488" cy="1016000"/>
        </p:xfrm>
        <a:graphic>
          <a:graphicData uri="http://schemas.openxmlformats.org/presentationml/2006/ole">
            <mc:AlternateContent xmlns:mc="http://schemas.openxmlformats.org/markup-compatibility/2006">
              <mc:Choice xmlns:v="urn:schemas-microsoft-com:vml" Requires="v">
                <p:oleObj spid="_x0000_s456818" name="Equation" r:id="rId5" imgW="3479800" imgH="762000" progId="Equation.DSMT4">
                  <p:embed/>
                </p:oleObj>
              </mc:Choice>
              <mc:Fallback>
                <p:oleObj name="Equation" r:id="rId5" imgW="3479800" imgH="762000" progId="Equation.DSMT4">
                  <p:embed/>
                  <p:pic>
                    <p:nvPicPr>
                      <p:cNvPr id="36868" name="Object 6">
                        <a:extLst>
                          <a:ext uri="{FF2B5EF4-FFF2-40B4-BE49-F238E27FC236}">
                            <a16:creationId xmlns:a16="http://schemas.microsoft.com/office/drawing/2014/main" id="{47C76B9A-D57C-4E9C-82CC-22C7C283E3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371600"/>
                        <a:ext cx="46624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69" name="Object 7">
            <a:extLst>
              <a:ext uri="{FF2B5EF4-FFF2-40B4-BE49-F238E27FC236}">
                <a16:creationId xmlns:a16="http://schemas.microsoft.com/office/drawing/2014/main" id="{642B2692-987D-4729-94A0-4D818EEF93EC}"/>
              </a:ext>
            </a:extLst>
          </p:cNvPr>
          <p:cNvGraphicFramePr>
            <a:graphicFrameLocks noChangeAspect="1"/>
          </p:cNvGraphicFramePr>
          <p:nvPr/>
        </p:nvGraphicFramePr>
        <p:xfrm>
          <a:off x="914400" y="2514600"/>
          <a:ext cx="1143000" cy="381000"/>
        </p:xfrm>
        <a:graphic>
          <a:graphicData uri="http://schemas.openxmlformats.org/presentationml/2006/ole">
            <mc:AlternateContent xmlns:mc="http://schemas.openxmlformats.org/markup-compatibility/2006">
              <mc:Choice xmlns:v="urn:schemas-microsoft-com:vml" Requires="v">
                <p:oleObj spid="_x0000_s456819" name="Equation" r:id="rId7" imgW="710891" imgH="241195" progId="Equation.DSMT4">
                  <p:embed/>
                </p:oleObj>
              </mc:Choice>
              <mc:Fallback>
                <p:oleObj name="Equation" r:id="rId7" imgW="710891" imgH="241195" progId="Equation.DSMT4">
                  <p:embed/>
                  <p:pic>
                    <p:nvPicPr>
                      <p:cNvPr id="36869" name="Object 7">
                        <a:extLst>
                          <a:ext uri="{FF2B5EF4-FFF2-40B4-BE49-F238E27FC236}">
                            <a16:creationId xmlns:a16="http://schemas.microsoft.com/office/drawing/2014/main" id="{642B2692-987D-4729-94A0-4D818EEF93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2514600"/>
                        <a:ext cx="1143000" cy="3810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8" name="Rectangle 8">
            <a:extLst>
              <a:ext uri="{FF2B5EF4-FFF2-40B4-BE49-F238E27FC236}">
                <a16:creationId xmlns:a16="http://schemas.microsoft.com/office/drawing/2014/main" id="{8BE7D667-1679-4EA9-B6C9-563E7A35850C}"/>
              </a:ext>
            </a:extLst>
          </p:cNvPr>
          <p:cNvSpPr>
            <a:spLocks noChangeArrowheads="1"/>
          </p:cNvSpPr>
          <p:nvPr/>
        </p:nvSpPr>
        <p:spPr bwMode="auto">
          <a:xfrm>
            <a:off x="2209800" y="2513290"/>
            <a:ext cx="19559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1800" i="1">
                <a:cs typeface="+mn-ea"/>
                <a:sym typeface="+mn-lt"/>
              </a:rPr>
              <a:t>η=</a:t>
            </a:r>
            <a:r>
              <a:rPr lang="en-US" altLang="zh-CN" sz="1800">
                <a:cs typeface="+mn-ea"/>
                <a:sym typeface="+mn-lt"/>
              </a:rPr>
              <a:t>1~2</a:t>
            </a:r>
            <a:r>
              <a:rPr lang="zh-CN" altLang="en-US" sz="1800">
                <a:cs typeface="+mn-ea"/>
                <a:sym typeface="+mn-lt"/>
              </a:rPr>
              <a:t>为理想因子</a:t>
            </a:r>
          </a:p>
        </p:txBody>
      </p:sp>
      <p:pic>
        <p:nvPicPr>
          <p:cNvPr id="36871" name="Picture 9" descr="图片3">
            <a:extLst>
              <a:ext uri="{FF2B5EF4-FFF2-40B4-BE49-F238E27FC236}">
                <a16:creationId xmlns:a16="http://schemas.microsoft.com/office/drawing/2014/main" id="{0E26821E-5075-46A8-800C-977EF72024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00" y="3276600"/>
            <a:ext cx="2743200" cy="297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 name="Rectangle 10">
            <a:extLst>
              <a:ext uri="{FF2B5EF4-FFF2-40B4-BE49-F238E27FC236}">
                <a16:creationId xmlns:a16="http://schemas.microsoft.com/office/drawing/2014/main" id="{08B8E62E-837A-4723-A11A-C6A12FAEC3F0}"/>
              </a:ext>
            </a:extLst>
          </p:cNvPr>
          <p:cNvSpPr>
            <a:spLocks noChangeArrowheads="1"/>
          </p:cNvSpPr>
          <p:nvPr/>
        </p:nvSpPr>
        <p:spPr bwMode="auto">
          <a:xfrm>
            <a:off x="457200" y="533400"/>
            <a:ext cx="1524000" cy="518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nSpc>
                <a:spcPct val="160000"/>
              </a:lnSpc>
              <a:defRPr/>
            </a:pPr>
            <a:r>
              <a:rPr lang="zh-CN" altLang="en-US">
                <a:cs typeface="+mn-ea"/>
                <a:sym typeface="+mn-lt"/>
              </a:rPr>
              <a:t>基极电流</a:t>
            </a:r>
          </a:p>
        </p:txBody>
      </p:sp>
      <p:sp>
        <p:nvSpPr>
          <p:cNvPr id="143371" name="Rectangle 11">
            <a:extLst>
              <a:ext uri="{FF2B5EF4-FFF2-40B4-BE49-F238E27FC236}">
                <a16:creationId xmlns:a16="http://schemas.microsoft.com/office/drawing/2014/main" id="{021A3EF7-7533-4486-BC06-9ECE517537B8}"/>
              </a:ext>
            </a:extLst>
          </p:cNvPr>
          <p:cNvSpPr>
            <a:spLocks noChangeArrowheads="1"/>
          </p:cNvSpPr>
          <p:nvPr/>
        </p:nvSpPr>
        <p:spPr bwMode="auto">
          <a:xfrm>
            <a:off x="457200" y="3962400"/>
            <a:ext cx="1524000" cy="518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nSpc>
                <a:spcPct val="160000"/>
              </a:lnSpc>
              <a:defRPr/>
            </a:pPr>
            <a:r>
              <a:rPr lang="zh-CN" altLang="en-US">
                <a:cs typeface="+mn-ea"/>
                <a:sym typeface="+mn-lt"/>
              </a:rPr>
              <a:t>集电极电流</a:t>
            </a:r>
          </a:p>
        </p:txBody>
      </p:sp>
      <p:pic>
        <p:nvPicPr>
          <p:cNvPr id="36874" name="Picture 12" descr="图片2">
            <a:extLst>
              <a:ext uri="{FF2B5EF4-FFF2-40B4-BE49-F238E27FC236}">
                <a16:creationId xmlns:a16="http://schemas.microsoft.com/office/drawing/2014/main" id="{660FA748-95CA-4B8F-AF69-CC8A260F70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0" y="838200"/>
            <a:ext cx="3576638" cy="203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3" name="Oval 13">
            <a:extLst>
              <a:ext uri="{FF2B5EF4-FFF2-40B4-BE49-F238E27FC236}">
                <a16:creationId xmlns:a16="http://schemas.microsoft.com/office/drawing/2014/main" id="{3FFCCA15-C83B-4706-8E3C-0385BEA14F51}"/>
              </a:ext>
            </a:extLst>
          </p:cNvPr>
          <p:cNvSpPr>
            <a:spLocks noChangeArrowheads="1"/>
          </p:cNvSpPr>
          <p:nvPr/>
        </p:nvSpPr>
        <p:spPr bwMode="auto">
          <a:xfrm>
            <a:off x="7696200" y="4248212"/>
            <a:ext cx="259766" cy="571377"/>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endParaRPr lang="zh-CN" altLang="en-US">
              <a:cs typeface="+mn-ea"/>
              <a:sym typeface="+mn-lt"/>
            </a:endParaRPr>
          </a:p>
        </p:txBody>
      </p:sp>
      <p:sp>
        <p:nvSpPr>
          <p:cNvPr id="143374" name="Oval 14">
            <a:extLst>
              <a:ext uri="{FF2B5EF4-FFF2-40B4-BE49-F238E27FC236}">
                <a16:creationId xmlns:a16="http://schemas.microsoft.com/office/drawing/2014/main" id="{8C1636F9-B3F5-4521-889B-DA9D2873764A}"/>
              </a:ext>
            </a:extLst>
          </p:cNvPr>
          <p:cNvSpPr>
            <a:spLocks noChangeArrowheads="1"/>
          </p:cNvSpPr>
          <p:nvPr/>
        </p:nvSpPr>
        <p:spPr bwMode="auto">
          <a:xfrm>
            <a:off x="6858000" y="3791012"/>
            <a:ext cx="259766" cy="571377"/>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endParaRPr lang="zh-CN" altLang="en-US">
              <a:cs typeface="+mn-ea"/>
              <a:sym typeface="+mn-lt"/>
            </a:endParaRPr>
          </a:p>
        </p:txBody>
      </p:sp>
      <p:sp>
        <p:nvSpPr>
          <p:cNvPr id="18445" name="Oval 15">
            <a:extLst>
              <a:ext uri="{FF2B5EF4-FFF2-40B4-BE49-F238E27FC236}">
                <a16:creationId xmlns:a16="http://schemas.microsoft.com/office/drawing/2014/main" id="{D05728E7-36DB-4F34-AC24-E572D06F3DE8}"/>
              </a:ext>
            </a:extLst>
          </p:cNvPr>
          <p:cNvSpPr>
            <a:spLocks noChangeArrowheads="1"/>
          </p:cNvSpPr>
          <p:nvPr/>
        </p:nvSpPr>
        <p:spPr bwMode="auto">
          <a:xfrm>
            <a:off x="6553200" y="1886012"/>
            <a:ext cx="259766" cy="571377"/>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endParaRPr lang="zh-CN" altLang="en-US">
              <a:cs typeface="+mn-ea"/>
              <a:sym typeface="+mn-lt"/>
            </a:endParaRPr>
          </a:p>
        </p:txBody>
      </p:sp>
      <p:sp>
        <p:nvSpPr>
          <p:cNvPr id="143376" name="Oval 16">
            <a:extLst>
              <a:ext uri="{FF2B5EF4-FFF2-40B4-BE49-F238E27FC236}">
                <a16:creationId xmlns:a16="http://schemas.microsoft.com/office/drawing/2014/main" id="{88096B4E-D5EA-4E23-BC1D-58A894E19D10}"/>
              </a:ext>
            </a:extLst>
          </p:cNvPr>
          <p:cNvSpPr>
            <a:spLocks noChangeArrowheads="1"/>
          </p:cNvSpPr>
          <p:nvPr/>
        </p:nvSpPr>
        <p:spPr bwMode="auto">
          <a:xfrm>
            <a:off x="8458200" y="1124012"/>
            <a:ext cx="259766" cy="571377"/>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endParaRPr lang="zh-CN" altLang="en-US">
              <a:cs typeface="+mn-ea"/>
              <a:sym typeface="+mn-lt"/>
            </a:endParaRPr>
          </a:p>
        </p:txBody>
      </p:sp>
    </p:spTree>
    <p:extLst>
      <p:ext uri="{BB962C8B-B14F-4D97-AF65-F5344CB8AC3E}">
        <p14:creationId xmlns:p14="http://schemas.microsoft.com/office/powerpoint/2010/main" val="684277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Rectangle 3">
            <a:extLst>
              <a:ext uri="{FF2B5EF4-FFF2-40B4-BE49-F238E27FC236}">
                <a16:creationId xmlns:a16="http://schemas.microsoft.com/office/drawing/2014/main" id="{FD3030AA-7BE2-4E0C-8730-BF3FA1D5442F}"/>
              </a:ext>
            </a:extLst>
          </p:cNvPr>
          <p:cNvSpPr>
            <a:spLocks noChangeArrowheads="1"/>
          </p:cNvSpPr>
          <p:nvPr/>
        </p:nvSpPr>
        <p:spPr bwMode="auto">
          <a:xfrm>
            <a:off x="2971800" y="762000"/>
            <a:ext cx="3327400" cy="52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defRPr/>
            </a:pPr>
            <a:r>
              <a:rPr lang="zh-CN" altLang="en-US" sz="2400">
                <a:solidFill>
                  <a:srgbClr val="0000FF"/>
                </a:solidFill>
                <a:cs typeface="+mn-ea"/>
                <a:sym typeface="+mn-lt"/>
              </a:rPr>
              <a:t>三区电流分量</a:t>
            </a:r>
          </a:p>
        </p:txBody>
      </p:sp>
      <p:pic>
        <p:nvPicPr>
          <p:cNvPr id="26628" name="Picture 4" descr="图片1">
            <a:extLst>
              <a:ext uri="{FF2B5EF4-FFF2-40B4-BE49-F238E27FC236}">
                <a16:creationId xmlns:a16="http://schemas.microsoft.com/office/drawing/2014/main" id="{B80AD139-7CFE-47E9-9509-0A1B0AA31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4038600"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1" name="Rectangle 5">
            <a:extLst>
              <a:ext uri="{FF2B5EF4-FFF2-40B4-BE49-F238E27FC236}">
                <a16:creationId xmlns:a16="http://schemas.microsoft.com/office/drawing/2014/main" id="{88774D5E-AB95-4373-8855-FC6DC5C8F570}"/>
              </a:ext>
            </a:extLst>
          </p:cNvPr>
          <p:cNvSpPr>
            <a:spLocks noChangeArrowheads="1"/>
          </p:cNvSpPr>
          <p:nvPr/>
        </p:nvSpPr>
        <p:spPr bwMode="auto">
          <a:xfrm>
            <a:off x="4343400" y="1676400"/>
            <a:ext cx="4648200"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marL="447675" indent="-447675"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defRPr/>
            </a:pPr>
            <a:r>
              <a:rPr lang="en-US" altLang="zh-CN" sz="1600" i="1">
                <a:cs typeface="+mn-ea"/>
                <a:sym typeface="+mn-lt"/>
              </a:rPr>
              <a:t>I</a:t>
            </a:r>
            <a:r>
              <a:rPr lang="en-US" altLang="zh-CN" sz="1600" i="1" baseline="-30000">
                <a:cs typeface="+mn-ea"/>
                <a:sym typeface="+mn-lt"/>
              </a:rPr>
              <a:t>nE</a:t>
            </a:r>
            <a:r>
              <a:rPr lang="zh-CN" altLang="en-US" sz="1600">
                <a:cs typeface="+mn-ea"/>
                <a:sym typeface="+mn-lt"/>
              </a:rPr>
              <a:t>：从发射区（</a:t>
            </a:r>
            <a:r>
              <a:rPr lang="en-US" altLang="zh-CN" sz="1600">
                <a:cs typeface="+mn-ea"/>
                <a:sym typeface="+mn-lt"/>
              </a:rPr>
              <a:t>E</a:t>
            </a:r>
            <a:r>
              <a:rPr lang="zh-CN" altLang="en-US" sz="1600">
                <a:cs typeface="+mn-ea"/>
                <a:sym typeface="+mn-lt"/>
              </a:rPr>
              <a:t>）注入到基区（</a:t>
            </a:r>
            <a:r>
              <a:rPr lang="en-US" altLang="zh-CN" sz="1600">
                <a:cs typeface="+mn-ea"/>
                <a:sym typeface="+mn-lt"/>
              </a:rPr>
              <a:t>B</a:t>
            </a:r>
            <a:r>
              <a:rPr lang="zh-CN" altLang="en-US" sz="1600">
                <a:cs typeface="+mn-ea"/>
                <a:sym typeface="+mn-lt"/>
              </a:rPr>
              <a:t>）中的电子流（正电流反向）</a:t>
            </a:r>
          </a:p>
          <a:p>
            <a:pPr>
              <a:lnSpc>
                <a:spcPct val="120000"/>
              </a:lnSpc>
              <a:defRPr/>
            </a:pPr>
            <a:r>
              <a:rPr lang="en-US" altLang="zh-CN" sz="1600" i="1">
                <a:cs typeface="+mn-ea"/>
                <a:sym typeface="+mn-lt"/>
              </a:rPr>
              <a:t>I</a:t>
            </a:r>
            <a:r>
              <a:rPr lang="en-US" altLang="zh-CN" sz="1600" i="1" baseline="-30000">
                <a:cs typeface="+mn-ea"/>
                <a:sym typeface="+mn-lt"/>
              </a:rPr>
              <a:t>nc</a:t>
            </a:r>
            <a:r>
              <a:rPr lang="zh-CN" altLang="en-US" sz="1600">
                <a:cs typeface="+mn-ea"/>
                <a:sym typeface="+mn-lt"/>
              </a:rPr>
              <a:t>：电子流</a:t>
            </a:r>
            <a:r>
              <a:rPr lang="en-US" altLang="zh-CN" sz="1600" i="1">
                <a:cs typeface="+mn-ea"/>
                <a:sym typeface="+mn-lt"/>
              </a:rPr>
              <a:t>I</a:t>
            </a:r>
            <a:r>
              <a:rPr lang="en-US" altLang="zh-CN" sz="1600" i="1" baseline="-30000">
                <a:cs typeface="+mn-ea"/>
                <a:sym typeface="+mn-lt"/>
              </a:rPr>
              <a:t>nE</a:t>
            </a:r>
            <a:r>
              <a:rPr lang="zh-CN" altLang="en-US" sz="1600">
                <a:cs typeface="+mn-ea"/>
                <a:sym typeface="+mn-lt"/>
              </a:rPr>
              <a:t>中到达集电结（</a:t>
            </a:r>
            <a:r>
              <a:rPr lang="en-US" altLang="zh-CN" sz="1600">
                <a:cs typeface="+mn-ea"/>
                <a:sym typeface="+mn-lt"/>
              </a:rPr>
              <a:t>C</a:t>
            </a:r>
            <a:r>
              <a:rPr lang="zh-CN" altLang="en-US" sz="1600">
                <a:cs typeface="+mn-ea"/>
                <a:sym typeface="+mn-lt"/>
              </a:rPr>
              <a:t>）的部分 </a:t>
            </a:r>
          </a:p>
          <a:p>
            <a:pPr>
              <a:lnSpc>
                <a:spcPct val="120000"/>
              </a:lnSpc>
              <a:defRPr/>
            </a:pPr>
            <a:r>
              <a:rPr lang="en-US" altLang="zh-CN" sz="1600" i="1">
                <a:cs typeface="+mn-ea"/>
                <a:sym typeface="+mn-lt"/>
              </a:rPr>
              <a:t>I</a:t>
            </a:r>
            <a:r>
              <a:rPr lang="en-US" altLang="zh-CN" sz="1600" i="1" baseline="-30000">
                <a:cs typeface="+mn-ea"/>
                <a:sym typeface="+mn-lt"/>
              </a:rPr>
              <a:t>nE</a:t>
            </a:r>
            <a:r>
              <a:rPr lang="en-US" altLang="zh-CN" sz="1600" i="1">
                <a:cs typeface="+mn-ea"/>
                <a:sym typeface="+mn-lt"/>
              </a:rPr>
              <a:t>-I</a:t>
            </a:r>
            <a:r>
              <a:rPr lang="en-US" altLang="zh-CN" sz="1600" i="1" baseline="-30000">
                <a:cs typeface="+mn-ea"/>
                <a:sym typeface="+mn-lt"/>
              </a:rPr>
              <a:t>nC</a:t>
            </a:r>
            <a:r>
              <a:rPr lang="zh-CN" altLang="en-US" sz="1600">
                <a:cs typeface="+mn-ea"/>
                <a:sym typeface="+mn-lt"/>
              </a:rPr>
              <a:t>：基区注入电子通过基区时复合掉的电子流</a:t>
            </a:r>
          </a:p>
          <a:p>
            <a:pPr>
              <a:lnSpc>
                <a:spcPct val="120000"/>
              </a:lnSpc>
              <a:defRPr/>
            </a:pPr>
            <a:r>
              <a:rPr lang="en-US" altLang="zh-CN" sz="1600" i="1">
                <a:cs typeface="+mn-ea"/>
                <a:sym typeface="+mn-lt"/>
              </a:rPr>
              <a:t>I</a:t>
            </a:r>
            <a:r>
              <a:rPr lang="en-US" altLang="zh-CN" sz="1600" i="1" baseline="-30000">
                <a:cs typeface="+mn-ea"/>
                <a:sym typeface="+mn-lt"/>
              </a:rPr>
              <a:t>pE</a:t>
            </a:r>
            <a:r>
              <a:rPr lang="zh-CN" altLang="en-US" sz="1600">
                <a:cs typeface="+mn-ea"/>
                <a:sym typeface="+mn-lt"/>
              </a:rPr>
              <a:t>：从基区注入到发射区的空穴电流</a:t>
            </a:r>
          </a:p>
          <a:p>
            <a:pPr>
              <a:lnSpc>
                <a:spcPct val="120000"/>
              </a:lnSpc>
              <a:defRPr/>
            </a:pPr>
            <a:r>
              <a:rPr lang="en-US" altLang="zh-CN" sz="1600" i="1">
                <a:cs typeface="+mn-ea"/>
                <a:sym typeface="+mn-lt"/>
              </a:rPr>
              <a:t>I</a:t>
            </a:r>
            <a:r>
              <a:rPr lang="en-US" altLang="zh-CN" sz="1600" i="1" baseline="-30000">
                <a:cs typeface="+mn-ea"/>
                <a:sym typeface="+mn-lt"/>
              </a:rPr>
              <a:t>RE</a:t>
            </a:r>
            <a:r>
              <a:rPr lang="zh-CN" altLang="en-US" sz="1600">
                <a:cs typeface="+mn-ea"/>
                <a:sym typeface="+mn-lt"/>
              </a:rPr>
              <a:t>：发射结空间电荷区内的复合电流</a:t>
            </a:r>
          </a:p>
          <a:p>
            <a:pPr>
              <a:lnSpc>
                <a:spcPct val="120000"/>
              </a:lnSpc>
              <a:defRPr/>
            </a:pPr>
            <a:r>
              <a:rPr lang="en-US" altLang="zh-CN" sz="1600" i="1">
                <a:cs typeface="+mn-ea"/>
                <a:sym typeface="+mn-lt"/>
              </a:rPr>
              <a:t>I</a:t>
            </a:r>
            <a:r>
              <a:rPr lang="en-US" altLang="zh-CN" sz="1600" i="1" baseline="-30000">
                <a:cs typeface="+mn-ea"/>
                <a:sym typeface="+mn-lt"/>
              </a:rPr>
              <a:t>C0</a:t>
            </a:r>
            <a:r>
              <a:rPr lang="zh-CN" altLang="en-US" sz="1600">
                <a:cs typeface="+mn-ea"/>
                <a:sym typeface="+mn-lt"/>
              </a:rPr>
              <a:t>：集电结反向电流，包括集电结反向饱和电流</a:t>
            </a:r>
            <a:r>
              <a:rPr lang="en-US" altLang="zh-CN" sz="1600" i="1">
                <a:cs typeface="+mn-ea"/>
                <a:sym typeface="+mn-lt"/>
              </a:rPr>
              <a:t>I</a:t>
            </a:r>
            <a:r>
              <a:rPr lang="en-US" altLang="zh-CN" sz="1600" i="1" baseline="-30000">
                <a:cs typeface="+mn-ea"/>
                <a:sym typeface="+mn-lt"/>
              </a:rPr>
              <a:t>cn0</a:t>
            </a:r>
            <a:r>
              <a:rPr lang="zh-CN" altLang="en-US" sz="1600">
                <a:cs typeface="+mn-ea"/>
                <a:sym typeface="+mn-lt"/>
              </a:rPr>
              <a:t>和集电结空间电荷区产生电流</a:t>
            </a:r>
            <a:r>
              <a:rPr lang="en-US" altLang="zh-CN" sz="1600" i="1">
                <a:cs typeface="+mn-ea"/>
                <a:sym typeface="+mn-lt"/>
              </a:rPr>
              <a:t>I</a:t>
            </a:r>
            <a:r>
              <a:rPr lang="en-US" altLang="zh-CN" sz="1600" i="1" baseline="-30000">
                <a:cs typeface="+mn-ea"/>
                <a:sym typeface="+mn-lt"/>
              </a:rPr>
              <a:t>cp0</a:t>
            </a:r>
            <a:endParaRPr lang="en-US" altLang="zh-CN" sz="1600">
              <a:cs typeface="+mn-ea"/>
              <a:sym typeface="+mn-lt"/>
            </a:endParaRPr>
          </a:p>
        </p:txBody>
      </p:sp>
      <p:sp>
        <p:nvSpPr>
          <p:cNvPr id="8202" name="Rectangle 6">
            <a:extLst>
              <a:ext uri="{FF2B5EF4-FFF2-40B4-BE49-F238E27FC236}">
                <a16:creationId xmlns:a16="http://schemas.microsoft.com/office/drawing/2014/main" id="{BC9B5ACA-D360-4133-81A1-4581D9CA5853}"/>
              </a:ext>
            </a:extLst>
          </p:cNvPr>
          <p:cNvSpPr>
            <a:spLocks noChangeArrowheads="1"/>
          </p:cNvSpPr>
          <p:nvPr/>
        </p:nvSpPr>
        <p:spPr bwMode="auto">
          <a:xfrm>
            <a:off x="0" y="3868738"/>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tabLst>
                <a:tab pos="1943100" algn="l"/>
              </a:tabLst>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tabLst>
                <a:tab pos="1943100" algn="l"/>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tabLst>
                <a:tab pos="1943100" algn="l"/>
              </a:tabLst>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tabLst>
                <a:tab pos="1943100" algn="l"/>
              </a:tabLst>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tabLst>
                <a:tab pos="1943100" algn="l"/>
              </a:tabLst>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tabLst>
                <a:tab pos="1943100" algn="l"/>
              </a:tabLs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tabLst>
                <a:tab pos="1943100" algn="l"/>
              </a:tabLs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tabLst>
                <a:tab pos="1943100" algn="l"/>
              </a:tabLs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tabLst>
                <a:tab pos="1943100" algn="l"/>
              </a:tabLs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zh-CN" sz="1800" b="0">
              <a:cs typeface="+mn-ea"/>
              <a:sym typeface="+mn-lt"/>
            </a:endParaRPr>
          </a:p>
        </p:txBody>
      </p:sp>
      <p:graphicFrame>
        <p:nvGraphicFramePr>
          <p:cNvPr id="26631" name="Object 7">
            <a:extLst>
              <a:ext uri="{FF2B5EF4-FFF2-40B4-BE49-F238E27FC236}">
                <a16:creationId xmlns:a16="http://schemas.microsoft.com/office/drawing/2014/main" id="{EEAFF39B-C8AD-4F9F-ABE8-0714F1BAD89A}"/>
              </a:ext>
            </a:extLst>
          </p:cNvPr>
          <p:cNvGraphicFramePr>
            <a:graphicFrameLocks noChangeAspect="1"/>
          </p:cNvGraphicFramePr>
          <p:nvPr/>
        </p:nvGraphicFramePr>
        <p:xfrm>
          <a:off x="2438400" y="4724400"/>
          <a:ext cx="1447800" cy="292100"/>
        </p:xfrm>
        <a:graphic>
          <a:graphicData uri="http://schemas.openxmlformats.org/presentationml/2006/ole">
            <mc:AlternateContent xmlns:mc="http://schemas.openxmlformats.org/markup-compatibility/2006">
              <mc:Choice xmlns:v="urn:schemas-microsoft-com:vml" Requires="v">
                <p:oleObj spid="_x0000_s479290" name="Equation" r:id="rId4" imgW="1180588" imgH="241195" progId="Equation.DSMT4">
                  <p:embed/>
                </p:oleObj>
              </mc:Choice>
              <mc:Fallback>
                <p:oleObj name="Equation" r:id="rId4" imgW="1180588" imgH="241195" progId="Equation.DSMT4">
                  <p:embed/>
                  <p:pic>
                    <p:nvPicPr>
                      <p:cNvPr id="26631" name="Object 7">
                        <a:extLst>
                          <a:ext uri="{FF2B5EF4-FFF2-40B4-BE49-F238E27FC236}">
                            <a16:creationId xmlns:a16="http://schemas.microsoft.com/office/drawing/2014/main" id="{EEAFF39B-C8AD-4F9F-ABE8-0714F1BAD8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4724400"/>
                        <a:ext cx="14478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2" name="Object 8">
            <a:extLst>
              <a:ext uri="{FF2B5EF4-FFF2-40B4-BE49-F238E27FC236}">
                <a16:creationId xmlns:a16="http://schemas.microsoft.com/office/drawing/2014/main" id="{BDE7F7D1-5DEB-4179-AB9B-F5E842AD0B56}"/>
              </a:ext>
            </a:extLst>
          </p:cNvPr>
          <p:cNvGraphicFramePr>
            <a:graphicFrameLocks noChangeAspect="1"/>
          </p:cNvGraphicFramePr>
          <p:nvPr/>
        </p:nvGraphicFramePr>
        <p:xfrm>
          <a:off x="2362200" y="5291138"/>
          <a:ext cx="2286000" cy="280987"/>
        </p:xfrm>
        <a:graphic>
          <a:graphicData uri="http://schemas.openxmlformats.org/presentationml/2006/ole">
            <mc:AlternateContent xmlns:mc="http://schemas.openxmlformats.org/markup-compatibility/2006">
              <mc:Choice xmlns:v="urn:schemas-microsoft-com:vml" Requires="v">
                <p:oleObj spid="_x0000_s479291" name="Equation" r:id="rId6" imgW="1930400" imgH="241300" progId="Equation.DSMT4">
                  <p:embed/>
                </p:oleObj>
              </mc:Choice>
              <mc:Fallback>
                <p:oleObj name="Equation" r:id="rId6" imgW="1930400" imgH="241300" progId="Equation.DSMT4">
                  <p:embed/>
                  <p:pic>
                    <p:nvPicPr>
                      <p:cNvPr id="26632" name="Object 8">
                        <a:extLst>
                          <a:ext uri="{FF2B5EF4-FFF2-40B4-BE49-F238E27FC236}">
                            <a16:creationId xmlns:a16="http://schemas.microsoft.com/office/drawing/2014/main" id="{BDE7F7D1-5DEB-4179-AB9B-F5E842AD0B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5291138"/>
                        <a:ext cx="228600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3" name="Object 9">
            <a:extLst>
              <a:ext uri="{FF2B5EF4-FFF2-40B4-BE49-F238E27FC236}">
                <a16:creationId xmlns:a16="http://schemas.microsoft.com/office/drawing/2014/main" id="{2714F4E9-20F9-4971-988F-80983C0B4A66}"/>
              </a:ext>
            </a:extLst>
          </p:cNvPr>
          <p:cNvGraphicFramePr>
            <a:graphicFrameLocks noChangeAspect="1"/>
          </p:cNvGraphicFramePr>
          <p:nvPr/>
        </p:nvGraphicFramePr>
        <p:xfrm>
          <a:off x="2667000" y="5846763"/>
          <a:ext cx="990600" cy="266700"/>
        </p:xfrm>
        <a:graphic>
          <a:graphicData uri="http://schemas.openxmlformats.org/presentationml/2006/ole">
            <mc:AlternateContent xmlns:mc="http://schemas.openxmlformats.org/markup-compatibility/2006">
              <mc:Choice xmlns:v="urn:schemas-microsoft-com:vml" Requires="v">
                <p:oleObj spid="_x0000_s479292" name="Equation" r:id="rId8" imgW="850900" imgH="228600" progId="Equation.DSMT4">
                  <p:embed/>
                </p:oleObj>
              </mc:Choice>
              <mc:Fallback>
                <p:oleObj name="Equation" r:id="rId8" imgW="850900" imgH="228600" progId="Equation.DSMT4">
                  <p:embed/>
                  <p:pic>
                    <p:nvPicPr>
                      <p:cNvPr id="26633" name="Object 9">
                        <a:extLst>
                          <a:ext uri="{FF2B5EF4-FFF2-40B4-BE49-F238E27FC236}">
                            <a16:creationId xmlns:a16="http://schemas.microsoft.com/office/drawing/2014/main" id="{2714F4E9-20F9-4971-988F-80983C0B4A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7000" y="5846763"/>
                        <a:ext cx="9906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4" name="Object 10">
            <a:extLst>
              <a:ext uri="{FF2B5EF4-FFF2-40B4-BE49-F238E27FC236}">
                <a16:creationId xmlns:a16="http://schemas.microsoft.com/office/drawing/2014/main" id="{2BA5E870-74E9-4812-98E3-DC06276D20E1}"/>
              </a:ext>
            </a:extLst>
          </p:cNvPr>
          <p:cNvGraphicFramePr>
            <a:graphicFrameLocks noChangeAspect="1"/>
          </p:cNvGraphicFramePr>
          <p:nvPr>
            <p:extLst/>
          </p:nvPr>
        </p:nvGraphicFramePr>
        <p:xfrm>
          <a:off x="7010400" y="5320506"/>
          <a:ext cx="914400" cy="277813"/>
        </p:xfrm>
        <a:graphic>
          <a:graphicData uri="http://schemas.openxmlformats.org/presentationml/2006/ole">
            <mc:AlternateContent xmlns:mc="http://schemas.openxmlformats.org/markup-compatibility/2006">
              <mc:Choice xmlns:v="urn:schemas-microsoft-com:vml" Requires="v">
                <p:oleObj spid="_x0000_s479293" name="Equation" r:id="rId10" imgW="749300" imgH="228600" progId="Equation.DSMT4">
                  <p:embed/>
                </p:oleObj>
              </mc:Choice>
              <mc:Fallback>
                <p:oleObj name="Equation" r:id="rId10" imgW="749300" imgH="228600" progId="Equation.DSMT4">
                  <p:embed/>
                  <p:pic>
                    <p:nvPicPr>
                      <p:cNvPr id="26634" name="Object 10">
                        <a:extLst>
                          <a:ext uri="{FF2B5EF4-FFF2-40B4-BE49-F238E27FC236}">
                            <a16:creationId xmlns:a16="http://schemas.microsoft.com/office/drawing/2014/main" id="{2BA5E870-74E9-4812-98E3-DC06276D20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0400" y="5320506"/>
                        <a:ext cx="914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0299" name="Rectangle 11">
            <a:extLst>
              <a:ext uri="{FF2B5EF4-FFF2-40B4-BE49-F238E27FC236}">
                <a16:creationId xmlns:a16="http://schemas.microsoft.com/office/drawing/2014/main" id="{708EDB6A-0766-4332-BECB-901A42B789F6}"/>
              </a:ext>
            </a:extLst>
          </p:cNvPr>
          <p:cNvSpPr>
            <a:spLocks noChangeArrowheads="1"/>
          </p:cNvSpPr>
          <p:nvPr/>
        </p:nvSpPr>
        <p:spPr bwMode="auto">
          <a:xfrm>
            <a:off x="762000" y="4724400"/>
            <a:ext cx="1412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1600">
                <a:cs typeface="+mn-ea"/>
                <a:sym typeface="+mn-lt"/>
              </a:rPr>
              <a:t>发射结电流：</a:t>
            </a:r>
          </a:p>
        </p:txBody>
      </p:sp>
      <p:sp>
        <p:nvSpPr>
          <p:cNvPr id="140300" name="Rectangle 12">
            <a:extLst>
              <a:ext uri="{FF2B5EF4-FFF2-40B4-BE49-F238E27FC236}">
                <a16:creationId xmlns:a16="http://schemas.microsoft.com/office/drawing/2014/main" id="{0AFD682D-85CD-4568-970A-5CF656F02B73}"/>
              </a:ext>
            </a:extLst>
          </p:cNvPr>
          <p:cNvSpPr>
            <a:spLocks noChangeArrowheads="1"/>
          </p:cNvSpPr>
          <p:nvPr/>
        </p:nvSpPr>
        <p:spPr bwMode="auto">
          <a:xfrm>
            <a:off x="1143000" y="5257800"/>
            <a:ext cx="1208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1600">
                <a:cs typeface="+mn-ea"/>
                <a:sym typeface="+mn-lt"/>
              </a:rPr>
              <a:t>基极电流：</a:t>
            </a:r>
          </a:p>
        </p:txBody>
      </p:sp>
      <p:sp>
        <p:nvSpPr>
          <p:cNvPr id="140301" name="Rectangle 13">
            <a:extLst>
              <a:ext uri="{FF2B5EF4-FFF2-40B4-BE49-F238E27FC236}">
                <a16:creationId xmlns:a16="http://schemas.microsoft.com/office/drawing/2014/main" id="{C4A47F15-75F7-44E5-94BA-0A5EB94D67D1}"/>
              </a:ext>
            </a:extLst>
          </p:cNvPr>
          <p:cNvSpPr>
            <a:spLocks noChangeArrowheads="1"/>
          </p:cNvSpPr>
          <p:nvPr/>
        </p:nvSpPr>
        <p:spPr bwMode="auto">
          <a:xfrm>
            <a:off x="990600" y="5791200"/>
            <a:ext cx="1412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1600">
                <a:cs typeface="+mn-ea"/>
                <a:sym typeface="+mn-lt"/>
              </a:rPr>
              <a:t>集电极电流：</a:t>
            </a:r>
          </a:p>
        </p:txBody>
      </p:sp>
      <p:sp>
        <p:nvSpPr>
          <p:cNvPr id="140302" name="Rectangle 14">
            <a:extLst>
              <a:ext uri="{FF2B5EF4-FFF2-40B4-BE49-F238E27FC236}">
                <a16:creationId xmlns:a16="http://schemas.microsoft.com/office/drawing/2014/main" id="{52EE544B-A410-481E-B275-443F3F939B5E}"/>
              </a:ext>
            </a:extLst>
          </p:cNvPr>
          <p:cNvSpPr>
            <a:spLocks noChangeArrowheads="1"/>
          </p:cNvSpPr>
          <p:nvPr/>
        </p:nvSpPr>
        <p:spPr bwMode="auto">
          <a:xfrm>
            <a:off x="5445125" y="5291138"/>
            <a:ext cx="1412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1600" dirty="0">
                <a:cs typeface="+mn-ea"/>
                <a:sym typeface="+mn-lt"/>
              </a:rPr>
              <a:t>三者有关系：</a:t>
            </a:r>
          </a:p>
        </p:txBody>
      </p:sp>
      <p:sp>
        <p:nvSpPr>
          <p:cNvPr id="8207" name="Rectangle 15">
            <a:extLst>
              <a:ext uri="{FF2B5EF4-FFF2-40B4-BE49-F238E27FC236}">
                <a16:creationId xmlns:a16="http://schemas.microsoft.com/office/drawing/2014/main" id="{008B3600-0C0F-4B2E-820C-8CEAC28E75F6}"/>
              </a:ext>
            </a:extLst>
          </p:cNvPr>
          <p:cNvSpPr>
            <a:spLocks noChangeArrowheads="1"/>
          </p:cNvSpPr>
          <p:nvPr/>
        </p:nvSpPr>
        <p:spPr bwMode="auto">
          <a:xfrm>
            <a:off x="0" y="42608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zh-CN" sz="1800" b="0">
              <a:cs typeface="+mn-ea"/>
              <a:sym typeface="+mn-lt"/>
            </a:endParaRPr>
          </a:p>
        </p:txBody>
      </p:sp>
    </p:spTree>
    <p:extLst>
      <p:ext uri="{BB962C8B-B14F-4D97-AF65-F5344CB8AC3E}">
        <p14:creationId xmlns:p14="http://schemas.microsoft.com/office/powerpoint/2010/main" val="3827472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6">
            <a:extLst>
              <a:ext uri="{FF2B5EF4-FFF2-40B4-BE49-F238E27FC236}">
                <a16:creationId xmlns:a16="http://schemas.microsoft.com/office/drawing/2014/main" id="{E50E5DEE-00F0-40E6-838E-25474F05DF00}"/>
              </a:ext>
            </a:extLst>
          </p:cNvPr>
          <p:cNvGraphicFramePr>
            <a:graphicFrameLocks noChangeAspect="1"/>
          </p:cNvGraphicFramePr>
          <p:nvPr>
            <p:extLst>
              <p:ext uri="{D42A27DB-BD31-4B8C-83A1-F6EECF244321}">
                <p14:modId xmlns:p14="http://schemas.microsoft.com/office/powerpoint/2010/main" val="2357712861"/>
              </p:ext>
            </p:extLst>
          </p:nvPr>
        </p:nvGraphicFramePr>
        <p:xfrm>
          <a:off x="2906713" y="1941513"/>
          <a:ext cx="2695575" cy="771525"/>
        </p:xfrm>
        <a:graphic>
          <a:graphicData uri="http://schemas.openxmlformats.org/presentationml/2006/ole">
            <mc:AlternateContent xmlns:mc="http://schemas.openxmlformats.org/markup-compatibility/2006">
              <mc:Choice xmlns:v="urn:schemas-microsoft-com:vml" Requires="v">
                <p:oleObj spid="_x0000_s457804" name="Equation" r:id="rId3" imgW="1562040" imgH="444240" progId="Equation.DSMT4">
                  <p:embed/>
                </p:oleObj>
              </mc:Choice>
              <mc:Fallback>
                <p:oleObj name="Equation" r:id="rId3" imgW="1562040" imgH="444240" progId="Equation.DSMT4">
                  <p:embed/>
                  <p:pic>
                    <p:nvPicPr>
                      <p:cNvPr id="16386" name="Object 6">
                        <a:extLst>
                          <a:ext uri="{FF2B5EF4-FFF2-40B4-BE49-F238E27FC236}">
                            <a16:creationId xmlns:a16="http://schemas.microsoft.com/office/drawing/2014/main" id="{E50E5DEE-00F0-40E6-838E-25474F05DF00}"/>
                          </a:ext>
                        </a:extLst>
                      </p:cNvPr>
                      <p:cNvPicPr>
                        <a:picLocks noChangeAspect="1" noChangeArrowheads="1"/>
                      </p:cNvPicPr>
                      <p:nvPr/>
                    </p:nvPicPr>
                    <p:blipFill>
                      <a:blip r:embed="rId4"/>
                      <a:srcRect/>
                      <a:stretch>
                        <a:fillRect/>
                      </a:stretch>
                    </p:blipFill>
                    <p:spPr bwMode="auto">
                      <a:xfrm>
                        <a:off x="2906713" y="1941513"/>
                        <a:ext cx="26955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7" name="Object 5">
            <a:extLst>
              <a:ext uri="{FF2B5EF4-FFF2-40B4-BE49-F238E27FC236}">
                <a16:creationId xmlns:a16="http://schemas.microsoft.com/office/drawing/2014/main" id="{D71FA636-1AB1-4F2D-8FA1-7151079FEB50}"/>
              </a:ext>
            </a:extLst>
          </p:cNvPr>
          <p:cNvGraphicFramePr>
            <a:graphicFrameLocks noChangeAspect="1"/>
          </p:cNvGraphicFramePr>
          <p:nvPr>
            <p:extLst>
              <p:ext uri="{D42A27DB-BD31-4B8C-83A1-F6EECF244321}">
                <p14:modId xmlns:p14="http://schemas.microsoft.com/office/powerpoint/2010/main" val="2286036700"/>
              </p:ext>
            </p:extLst>
          </p:nvPr>
        </p:nvGraphicFramePr>
        <p:xfrm>
          <a:off x="1685925" y="5419725"/>
          <a:ext cx="946150" cy="714375"/>
        </p:xfrm>
        <a:graphic>
          <a:graphicData uri="http://schemas.openxmlformats.org/presentationml/2006/ole">
            <mc:AlternateContent xmlns:mc="http://schemas.openxmlformats.org/markup-compatibility/2006">
              <mc:Choice xmlns:v="urn:schemas-microsoft-com:vml" Requires="v">
                <p:oleObj spid="_x0000_s457805" name="Equation" r:id="rId5" imgW="571320" imgH="431640" progId="Equation.DSMT4">
                  <p:embed/>
                </p:oleObj>
              </mc:Choice>
              <mc:Fallback>
                <p:oleObj name="Equation" r:id="rId5" imgW="571320" imgH="431640" progId="Equation.DSMT4">
                  <p:embed/>
                  <p:pic>
                    <p:nvPicPr>
                      <p:cNvPr id="16387" name="Object 5">
                        <a:extLst>
                          <a:ext uri="{FF2B5EF4-FFF2-40B4-BE49-F238E27FC236}">
                            <a16:creationId xmlns:a16="http://schemas.microsoft.com/office/drawing/2014/main" id="{D71FA636-1AB1-4F2D-8FA1-7151079FEB50}"/>
                          </a:ext>
                        </a:extLst>
                      </p:cNvPr>
                      <p:cNvPicPr>
                        <a:picLocks noChangeAspect="1" noChangeArrowheads="1"/>
                      </p:cNvPicPr>
                      <p:nvPr/>
                    </p:nvPicPr>
                    <p:blipFill>
                      <a:blip r:embed="rId6"/>
                      <a:srcRect/>
                      <a:stretch>
                        <a:fillRect/>
                      </a:stretch>
                    </p:blipFill>
                    <p:spPr bwMode="auto">
                      <a:xfrm>
                        <a:off x="1685925" y="5419725"/>
                        <a:ext cx="9461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7" name="Rectangle 7">
            <a:extLst>
              <a:ext uri="{FF2B5EF4-FFF2-40B4-BE49-F238E27FC236}">
                <a16:creationId xmlns:a16="http://schemas.microsoft.com/office/drawing/2014/main" id="{3B754C15-46D2-402F-AF10-F2BD2034BAD6}"/>
              </a:ext>
            </a:extLst>
          </p:cNvPr>
          <p:cNvSpPr>
            <a:spLocks noChangeArrowheads="1"/>
          </p:cNvSpPr>
          <p:nvPr/>
        </p:nvSpPr>
        <p:spPr bwMode="auto">
          <a:xfrm>
            <a:off x="386556" y="1141657"/>
            <a:ext cx="50403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tIns="165048" bIns="165048"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defRPr/>
            </a:pPr>
            <a:r>
              <a:rPr lang="zh-CN" altLang="en-US" dirty="0">
                <a:cs typeface="+mn-ea"/>
                <a:sym typeface="+mn-lt"/>
              </a:rPr>
              <a:t>为描述晶体管的增益特性引进以下物理量：</a:t>
            </a:r>
            <a:endParaRPr lang="zh-CN" altLang="en-US" b="0" dirty="0">
              <a:cs typeface="+mn-ea"/>
              <a:sym typeface="+mn-lt"/>
            </a:endParaRPr>
          </a:p>
        </p:txBody>
      </p:sp>
      <p:sp>
        <p:nvSpPr>
          <p:cNvPr id="3078" name="Rectangle 8">
            <a:extLst>
              <a:ext uri="{FF2B5EF4-FFF2-40B4-BE49-F238E27FC236}">
                <a16:creationId xmlns:a16="http://schemas.microsoft.com/office/drawing/2014/main" id="{29945239-704B-43F2-AE0B-86BBF28099AD}"/>
              </a:ext>
            </a:extLst>
          </p:cNvPr>
          <p:cNvSpPr>
            <a:spLocks noChangeArrowheads="1"/>
          </p:cNvSpPr>
          <p:nvPr/>
        </p:nvSpPr>
        <p:spPr bwMode="auto">
          <a:xfrm>
            <a:off x="530225" y="4621340"/>
            <a:ext cx="3847528" cy="64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tIns="165048" bIns="165048"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defRPr/>
            </a:pPr>
            <a:r>
              <a:rPr lang="en-US" altLang="zh-CN" dirty="0">
                <a:solidFill>
                  <a:schemeClr val="accent2"/>
                </a:solidFill>
                <a:cs typeface="+mn-ea"/>
                <a:sym typeface="+mn-lt"/>
              </a:rPr>
              <a:t>2. </a:t>
            </a:r>
            <a:r>
              <a:rPr lang="zh-CN" altLang="en-US" dirty="0">
                <a:solidFill>
                  <a:schemeClr val="accent2"/>
                </a:solidFill>
                <a:cs typeface="+mn-ea"/>
                <a:sym typeface="+mn-lt"/>
              </a:rPr>
              <a:t>基区输运因子（</a:t>
            </a:r>
            <a:r>
              <a:rPr lang="en-US" altLang="zh-CN" i="1" dirty="0"/>
              <a:t>β</a:t>
            </a:r>
            <a:r>
              <a:rPr lang="en-US" altLang="zh-CN" i="1" baseline="-25000" dirty="0"/>
              <a:t>T</a:t>
            </a:r>
            <a:r>
              <a:rPr lang="zh-CN" altLang="en-US" dirty="0"/>
              <a:t>，</a:t>
            </a:r>
            <a:r>
              <a:rPr lang="en-US" altLang="zh-CN" baseline="30000" dirty="0"/>
              <a:t> </a:t>
            </a:r>
            <a:r>
              <a:rPr lang="en-US" altLang="zh-CN" i="1" dirty="0"/>
              <a:t>β</a:t>
            </a:r>
            <a:r>
              <a:rPr lang="en-US" altLang="zh-CN" baseline="-30000" dirty="0"/>
              <a:t>0</a:t>
            </a:r>
            <a:r>
              <a:rPr lang="en-US" altLang="zh-CN" baseline="30000" dirty="0"/>
              <a:t>* </a:t>
            </a:r>
            <a:r>
              <a:rPr lang="zh-CN" altLang="en-US" dirty="0">
                <a:solidFill>
                  <a:schemeClr val="accent2"/>
                </a:solidFill>
                <a:cs typeface="+mn-ea"/>
                <a:sym typeface="+mn-lt"/>
              </a:rPr>
              <a:t>）：</a:t>
            </a:r>
            <a:r>
              <a:rPr lang="zh-CN" altLang="en-US" dirty="0">
                <a:cs typeface="+mn-ea"/>
                <a:sym typeface="+mn-lt"/>
              </a:rPr>
              <a:t> </a:t>
            </a:r>
          </a:p>
        </p:txBody>
      </p:sp>
      <p:sp>
        <p:nvSpPr>
          <p:cNvPr id="3082" name="Rectangle 12">
            <a:extLst>
              <a:ext uri="{FF2B5EF4-FFF2-40B4-BE49-F238E27FC236}">
                <a16:creationId xmlns:a16="http://schemas.microsoft.com/office/drawing/2014/main" id="{60805EF3-F739-4B74-B7F3-3B636A37E64C}"/>
              </a:ext>
            </a:extLst>
          </p:cNvPr>
          <p:cNvSpPr>
            <a:spLocks noChangeArrowheads="1"/>
          </p:cNvSpPr>
          <p:nvPr/>
        </p:nvSpPr>
        <p:spPr bwMode="auto">
          <a:xfrm>
            <a:off x="486952" y="1686179"/>
            <a:ext cx="2699778" cy="64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tIns="165048" bIns="165048"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defRPr/>
            </a:pPr>
            <a:r>
              <a:rPr lang="en-US" altLang="zh-CN" dirty="0">
                <a:solidFill>
                  <a:schemeClr val="accent2"/>
                </a:solidFill>
                <a:cs typeface="+mn-ea"/>
                <a:sym typeface="+mn-lt"/>
              </a:rPr>
              <a:t>1.</a:t>
            </a:r>
            <a:r>
              <a:rPr lang="zh-CN" altLang="en-US" dirty="0">
                <a:solidFill>
                  <a:schemeClr val="accent2"/>
                </a:solidFill>
                <a:cs typeface="+mn-ea"/>
              </a:rPr>
              <a:t>发射结的发射效率</a:t>
            </a:r>
            <a:r>
              <a:rPr lang="zh-CN" altLang="en-US" dirty="0">
                <a:solidFill>
                  <a:schemeClr val="accent2"/>
                </a:solidFill>
                <a:cs typeface="+mn-ea"/>
                <a:sym typeface="+mn-lt"/>
              </a:rPr>
              <a:t>：</a:t>
            </a:r>
          </a:p>
        </p:txBody>
      </p:sp>
      <p:sp>
        <p:nvSpPr>
          <p:cNvPr id="3083" name="Rectangle 13">
            <a:extLst>
              <a:ext uri="{FF2B5EF4-FFF2-40B4-BE49-F238E27FC236}">
                <a16:creationId xmlns:a16="http://schemas.microsoft.com/office/drawing/2014/main" id="{CD655234-2315-456B-A9D2-ED930DC58469}"/>
              </a:ext>
            </a:extLst>
          </p:cNvPr>
          <p:cNvSpPr>
            <a:spLocks noChangeArrowheads="1"/>
          </p:cNvSpPr>
          <p:nvPr/>
        </p:nvSpPr>
        <p:spPr bwMode="auto">
          <a:xfrm>
            <a:off x="511175" y="2846388"/>
            <a:ext cx="7870825" cy="1687512"/>
          </a:xfrm>
          <a:prstGeom prst="rect">
            <a:avLst/>
          </a:prstGeom>
          <a:noFill/>
          <a:ln w="19050"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tIns="165048" bIns="165048" anchor="ctr">
            <a:spAutoFit/>
          </a:bodyPr>
          <a:lstStyle>
            <a:lvl1pPr marL="625475" indent="-625475"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marL="0" indent="0">
              <a:lnSpc>
                <a:spcPct val="110000"/>
              </a:lnSpc>
              <a:defRPr/>
            </a:pPr>
            <a:r>
              <a:rPr lang="zh-CN" altLang="en-US" dirty="0">
                <a:cs typeface="+mn-ea"/>
                <a:sym typeface="+mn-lt"/>
              </a:rPr>
              <a:t>意义：发射极注入基区的电子电流在总发射极电流中的比例。要提高发射效率，就是要使发射区杂质浓度比基区杂质浓度高得多，这样发射区注入到基区的电子电流就远远大于基区注入到发射区的空穴电流，发射效率很接近于</a:t>
            </a:r>
            <a:r>
              <a:rPr lang="en-US" altLang="zh-CN" dirty="0">
                <a:cs typeface="+mn-ea"/>
                <a:sym typeface="+mn-lt"/>
              </a:rPr>
              <a:t>1</a:t>
            </a:r>
            <a:r>
              <a:rPr lang="zh-CN" altLang="en-US" dirty="0">
                <a:cs typeface="+mn-ea"/>
                <a:sym typeface="+mn-lt"/>
              </a:rPr>
              <a:t>。 </a:t>
            </a:r>
          </a:p>
        </p:txBody>
      </p:sp>
      <p:sp>
        <p:nvSpPr>
          <p:cNvPr id="3084" name="Rectangle 14">
            <a:extLst>
              <a:ext uri="{FF2B5EF4-FFF2-40B4-BE49-F238E27FC236}">
                <a16:creationId xmlns:a16="http://schemas.microsoft.com/office/drawing/2014/main" id="{FC532954-CF7D-4ED6-95E3-9E1F0FAFCC02}"/>
              </a:ext>
            </a:extLst>
          </p:cNvPr>
          <p:cNvSpPr>
            <a:spLocks noChangeArrowheads="1"/>
          </p:cNvSpPr>
          <p:nvPr/>
        </p:nvSpPr>
        <p:spPr bwMode="auto">
          <a:xfrm>
            <a:off x="3124200" y="5137150"/>
            <a:ext cx="5562600" cy="1011238"/>
          </a:xfrm>
          <a:prstGeom prst="rect">
            <a:avLst/>
          </a:prstGeom>
          <a:noFill/>
          <a:ln w="19050"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tIns="165048" bIns="165048" anchor="ctr">
            <a:spAutoFit/>
          </a:bodyPr>
          <a:lstStyle>
            <a:lvl1pPr marL="625475" indent="-625475"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marL="0" indent="0">
              <a:lnSpc>
                <a:spcPct val="110000"/>
              </a:lnSpc>
              <a:defRPr/>
            </a:pPr>
            <a:r>
              <a:rPr lang="zh-CN" altLang="en-US" dirty="0">
                <a:cs typeface="+mn-ea"/>
                <a:sym typeface="+mn-lt"/>
              </a:rPr>
              <a:t>意义：发射极注入基区的电子电流能够到达集电极的比例</a:t>
            </a:r>
          </a:p>
        </p:txBody>
      </p:sp>
      <p:sp>
        <p:nvSpPr>
          <p:cNvPr id="9" name="Rectangle 4">
            <a:extLst>
              <a:ext uri="{FF2B5EF4-FFF2-40B4-BE49-F238E27FC236}">
                <a16:creationId xmlns:a16="http://schemas.microsoft.com/office/drawing/2014/main" id="{5162E63A-6408-4117-9421-1DF54FF9004B}"/>
              </a:ext>
            </a:extLst>
          </p:cNvPr>
          <p:cNvSpPr txBox="1">
            <a:spLocks noChangeArrowheads="1"/>
          </p:cNvSpPr>
          <p:nvPr/>
        </p:nvSpPr>
        <p:spPr>
          <a:xfrm>
            <a:off x="1836841" y="316716"/>
            <a:ext cx="7078662" cy="838200"/>
          </a:xfrm>
          <a:prstGeom prst="rect">
            <a:avLst/>
          </a:prstGeom>
          <a:noFill/>
          <a:ln/>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3200" dirty="0">
                <a:latin typeface="Times New Roman" panose="02020603050405020304" pitchFamily="18" charset="0"/>
                <a:ea typeface="宋体" panose="02010600030101010101" pitchFamily="2" charset="-122"/>
              </a:rPr>
              <a:t>3.2.4 </a:t>
            </a:r>
            <a:r>
              <a:rPr lang="zh-CN" altLang="en-US" sz="3200" dirty="0">
                <a:latin typeface="Times New Roman" panose="02020603050405020304" pitchFamily="18" charset="0"/>
                <a:ea typeface="宋体" panose="02010600030101010101" pitchFamily="2" charset="-122"/>
              </a:rPr>
              <a:t>晶体管的直流电流放大系数 </a:t>
            </a:r>
          </a:p>
        </p:txBody>
      </p:sp>
    </p:spTree>
    <p:extLst>
      <p:ext uri="{BB962C8B-B14F-4D97-AF65-F5344CB8AC3E}">
        <p14:creationId xmlns:p14="http://schemas.microsoft.com/office/powerpoint/2010/main" val="2129699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4">
            <a:extLst>
              <a:ext uri="{FF2B5EF4-FFF2-40B4-BE49-F238E27FC236}">
                <a16:creationId xmlns:a16="http://schemas.microsoft.com/office/drawing/2014/main" id="{B61F8677-62B8-460C-8EC4-C182AA123F1E}"/>
              </a:ext>
            </a:extLst>
          </p:cNvPr>
          <p:cNvGraphicFramePr>
            <a:graphicFrameLocks noChangeAspect="1"/>
          </p:cNvGraphicFramePr>
          <p:nvPr>
            <p:extLst>
              <p:ext uri="{D42A27DB-BD31-4B8C-83A1-F6EECF244321}">
                <p14:modId xmlns:p14="http://schemas.microsoft.com/office/powerpoint/2010/main" val="1504617331"/>
              </p:ext>
            </p:extLst>
          </p:nvPr>
        </p:nvGraphicFramePr>
        <p:xfrm>
          <a:off x="1403648" y="1428623"/>
          <a:ext cx="2068512" cy="609600"/>
        </p:xfrm>
        <a:graphic>
          <a:graphicData uri="http://schemas.openxmlformats.org/presentationml/2006/ole">
            <mc:AlternateContent xmlns:mc="http://schemas.openxmlformats.org/markup-compatibility/2006">
              <mc:Choice xmlns:v="urn:schemas-microsoft-com:vml" Requires="v">
                <p:oleObj spid="_x0000_s458791" name="Equation" r:id="rId3" imgW="1460160" imgH="431640" progId="Equation.DSMT4">
                  <p:embed/>
                </p:oleObj>
              </mc:Choice>
              <mc:Fallback>
                <p:oleObj name="Equation" r:id="rId3" imgW="1460160" imgH="431640" progId="Equation.DSMT4">
                  <p:embed/>
                  <p:pic>
                    <p:nvPicPr>
                      <p:cNvPr id="17410" name="Object 4">
                        <a:extLst>
                          <a:ext uri="{FF2B5EF4-FFF2-40B4-BE49-F238E27FC236}">
                            <a16:creationId xmlns:a16="http://schemas.microsoft.com/office/drawing/2014/main" id="{B61F8677-62B8-460C-8EC4-C182AA123F1E}"/>
                          </a:ext>
                        </a:extLst>
                      </p:cNvPr>
                      <p:cNvPicPr>
                        <a:picLocks noChangeAspect="1" noChangeArrowheads="1"/>
                      </p:cNvPicPr>
                      <p:nvPr/>
                    </p:nvPicPr>
                    <p:blipFill>
                      <a:blip r:embed="rId4"/>
                      <a:srcRect/>
                      <a:stretch>
                        <a:fillRect/>
                      </a:stretch>
                    </p:blipFill>
                    <p:spPr bwMode="auto">
                      <a:xfrm>
                        <a:off x="1403648" y="1428623"/>
                        <a:ext cx="20685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9">
            <a:extLst>
              <a:ext uri="{FF2B5EF4-FFF2-40B4-BE49-F238E27FC236}">
                <a16:creationId xmlns:a16="http://schemas.microsoft.com/office/drawing/2014/main" id="{EFBCD80A-9956-47A8-A040-6AF408117123}"/>
              </a:ext>
            </a:extLst>
          </p:cNvPr>
          <p:cNvSpPr>
            <a:spLocks noChangeArrowheads="1"/>
          </p:cNvSpPr>
          <p:nvPr/>
        </p:nvSpPr>
        <p:spPr bwMode="auto">
          <a:xfrm>
            <a:off x="434975" y="787527"/>
            <a:ext cx="3538148" cy="64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tIns="165048" bIns="165048"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defRPr/>
            </a:pPr>
            <a:r>
              <a:rPr lang="en-US" altLang="zh-CN" dirty="0">
                <a:solidFill>
                  <a:schemeClr val="accent2"/>
                </a:solidFill>
                <a:cs typeface="+mn-ea"/>
                <a:sym typeface="+mn-lt"/>
              </a:rPr>
              <a:t>3. </a:t>
            </a:r>
            <a:r>
              <a:rPr lang="zh-CN" altLang="en-US" dirty="0">
                <a:solidFill>
                  <a:schemeClr val="accent2"/>
                </a:solidFill>
                <a:cs typeface="+mn-ea"/>
                <a:sym typeface="+mn-lt"/>
              </a:rPr>
              <a:t>共基极直流电流放大倍数：</a:t>
            </a:r>
          </a:p>
        </p:txBody>
      </p:sp>
      <p:sp>
        <p:nvSpPr>
          <p:cNvPr id="4" name="Rectangle 10">
            <a:extLst>
              <a:ext uri="{FF2B5EF4-FFF2-40B4-BE49-F238E27FC236}">
                <a16:creationId xmlns:a16="http://schemas.microsoft.com/office/drawing/2014/main" id="{017F914A-5A2A-4CE4-ABB0-78E70BF2F89C}"/>
              </a:ext>
            </a:extLst>
          </p:cNvPr>
          <p:cNvSpPr>
            <a:spLocks noChangeArrowheads="1"/>
          </p:cNvSpPr>
          <p:nvPr/>
        </p:nvSpPr>
        <p:spPr bwMode="auto">
          <a:xfrm>
            <a:off x="609600" y="2220913"/>
            <a:ext cx="7750175" cy="1349375"/>
          </a:xfrm>
          <a:prstGeom prst="rect">
            <a:avLst/>
          </a:prstGeom>
          <a:noFill/>
          <a:ln w="19050"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tIns="165048" bIns="165048" anchor="ctr">
            <a:spAutoFit/>
          </a:bodyPr>
          <a:lstStyle>
            <a:lvl1pPr marL="625475" indent="-625475"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marL="0" indent="0">
              <a:lnSpc>
                <a:spcPct val="110000"/>
              </a:lnSpc>
              <a:defRPr/>
            </a:pPr>
            <a:r>
              <a:rPr lang="zh-CN" altLang="en-US" dirty="0">
                <a:cs typeface="+mn-ea"/>
                <a:sym typeface="+mn-lt"/>
              </a:rPr>
              <a:t>晶体管重要参数，意义：共基极直流电流增益是能够到达集电极的电子电流在总发射极电流中的比例。由于传输过程中的两次损失，</a:t>
            </a:r>
            <a:r>
              <a:rPr lang="el-GR" altLang="zh-CN" dirty="0">
                <a:cs typeface="+mn-ea"/>
                <a:sym typeface="+mn-lt"/>
              </a:rPr>
              <a:t>α</a:t>
            </a:r>
            <a:r>
              <a:rPr lang="en-US" altLang="zh-CN" baseline="-25000" dirty="0">
                <a:cs typeface="+mn-ea"/>
                <a:sym typeface="+mn-lt"/>
              </a:rPr>
              <a:t>0</a:t>
            </a:r>
            <a:r>
              <a:rPr lang="zh-CN" altLang="en-US" dirty="0">
                <a:cs typeface="+mn-ea"/>
                <a:sym typeface="+mn-lt"/>
              </a:rPr>
              <a:t>总是小于</a:t>
            </a:r>
            <a:r>
              <a:rPr lang="en-US" altLang="zh-CN" dirty="0">
                <a:cs typeface="+mn-ea"/>
                <a:sym typeface="+mn-lt"/>
              </a:rPr>
              <a:t>1</a:t>
            </a:r>
            <a:r>
              <a:rPr lang="zh-CN" altLang="en-US" dirty="0">
                <a:cs typeface="+mn-ea"/>
                <a:sym typeface="+mn-lt"/>
              </a:rPr>
              <a:t>。</a:t>
            </a:r>
          </a:p>
        </p:txBody>
      </p:sp>
      <p:sp>
        <p:nvSpPr>
          <p:cNvPr id="5" name="Rectangle 7">
            <a:extLst>
              <a:ext uri="{FF2B5EF4-FFF2-40B4-BE49-F238E27FC236}">
                <a16:creationId xmlns:a16="http://schemas.microsoft.com/office/drawing/2014/main" id="{7D8B3A0E-2BC2-4D4A-A1D0-44888AE507D5}"/>
              </a:ext>
            </a:extLst>
          </p:cNvPr>
          <p:cNvSpPr>
            <a:spLocks noChangeArrowheads="1"/>
          </p:cNvSpPr>
          <p:nvPr/>
        </p:nvSpPr>
        <p:spPr bwMode="auto">
          <a:xfrm>
            <a:off x="609600" y="4224466"/>
            <a:ext cx="7750175" cy="942717"/>
          </a:xfrm>
          <a:prstGeom prst="rect">
            <a:avLst/>
          </a:prstGeom>
          <a:noFill/>
          <a:ln w="19050" algn="ctr">
            <a:solidFill>
              <a:srgbClr val="FF66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165048" bIns="165048" anchor="ctr">
            <a:spAutoFit/>
          </a:bodyPr>
          <a:lstStyle/>
          <a:p>
            <a:pPr>
              <a:lnSpc>
                <a:spcPct val="110000"/>
              </a:lnSpc>
              <a:defRPr/>
            </a:pPr>
            <a:r>
              <a:rPr lang="en-US" altLang="zh-CN">
                <a:latin typeface="Times New Roman" panose="02020603050405020304" pitchFamily="18" charset="0"/>
                <a:ea typeface="宋体" panose="02010600030101010101" pitchFamily="2" charset="-122"/>
                <a:cs typeface="+mn-ea"/>
                <a:sym typeface="+mn-lt"/>
              </a:rPr>
              <a:t>    </a:t>
            </a:r>
            <a:r>
              <a:rPr lang="zh-CN" altLang="en-US">
                <a:latin typeface="Times New Roman" panose="02020603050405020304" pitchFamily="18" charset="0"/>
                <a:ea typeface="宋体" panose="02010600030101010101" pitchFamily="2" charset="-122"/>
                <a:cs typeface="+mn-ea"/>
                <a:sym typeface="+mn-lt"/>
              </a:rPr>
              <a:t>虽然共基极接法的晶体管不能放大电流，但是由于集电极可以接入阻抗较大的负载，所以仍然能够进行电压放大和功率放大。 </a:t>
            </a:r>
          </a:p>
        </p:txBody>
      </p:sp>
    </p:spTree>
    <p:extLst>
      <p:ext uri="{BB962C8B-B14F-4D97-AF65-F5344CB8AC3E}">
        <p14:creationId xmlns:p14="http://schemas.microsoft.com/office/powerpoint/2010/main" val="2671397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5">
            <a:extLst>
              <a:ext uri="{FF2B5EF4-FFF2-40B4-BE49-F238E27FC236}">
                <a16:creationId xmlns:a16="http://schemas.microsoft.com/office/drawing/2014/main" id="{EBB7F5AD-ED99-4A35-A50B-0CC985FAA7A1}"/>
              </a:ext>
            </a:extLst>
          </p:cNvPr>
          <p:cNvGraphicFramePr>
            <a:graphicFrameLocks noChangeAspect="1"/>
          </p:cNvGraphicFramePr>
          <p:nvPr>
            <p:extLst>
              <p:ext uri="{D42A27DB-BD31-4B8C-83A1-F6EECF244321}">
                <p14:modId xmlns:p14="http://schemas.microsoft.com/office/powerpoint/2010/main" val="2467304137"/>
              </p:ext>
            </p:extLst>
          </p:nvPr>
        </p:nvGraphicFramePr>
        <p:xfrm>
          <a:off x="736600" y="2257425"/>
          <a:ext cx="2262188" cy="320675"/>
        </p:xfrm>
        <a:graphic>
          <a:graphicData uri="http://schemas.openxmlformats.org/presentationml/2006/ole">
            <mc:AlternateContent xmlns:mc="http://schemas.openxmlformats.org/markup-compatibility/2006">
              <mc:Choice xmlns:v="urn:schemas-microsoft-com:vml" Requires="v">
                <p:oleObj spid="_x0000_s459854" name="Equation" r:id="rId3" imgW="1612800" imgH="228600" progId="Equation.DSMT4">
                  <p:embed/>
                </p:oleObj>
              </mc:Choice>
              <mc:Fallback>
                <p:oleObj name="Equation" r:id="rId3" imgW="1612800" imgH="228600" progId="Equation.DSMT4">
                  <p:embed/>
                  <p:pic>
                    <p:nvPicPr>
                      <p:cNvPr id="18434" name="Object 5">
                        <a:extLst>
                          <a:ext uri="{FF2B5EF4-FFF2-40B4-BE49-F238E27FC236}">
                            <a16:creationId xmlns:a16="http://schemas.microsoft.com/office/drawing/2014/main" id="{EBB7F5AD-ED99-4A35-A50B-0CC985FAA7A1}"/>
                          </a:ext>
                        </a:extLst>
                      </p:cNvPr>
                      <p:cNvPicPr>
                        <a:picLocks noChangeAspect="1" noChangeArrowheads="1"/>
                      </p:cNvPicPr>
                      <p:nvPr/>
                    </p:nvPicPr>
                    <p:blipFill>
                      <a:blip r:embed="rId4"/>
                      <a:srcRect/>
                      <a:stretch>
                        <a:fillRect/>
                      </a:stretch>
                    </p:blipFill>
                    <p:spPr bwMode="auto">
                      <a:xfrm>
                        <a:off x="736600" y="2257425"/>
                        <a:ext cx="22621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5" name="Object 4">
            <a:extLst>
              <a:ext uri="{FF2B5EF4-FFF2-40B4-BE49-F238E27FC236}">
                <a16:creationId xmlns:a16="http://schemas.microsoft.com/office/drawing/2014/main" id="{DF335444-2294-453C-AC50-19FC240D12BD}"/>
              </a:ext>
            </a:extLst>
          </p:cNvPr>
          <p:cNvGraphicFramePr>
            <a:graphicFrameLocks noChangeAspect="1"/>
          </p:cNvGraphicFramePr>
          <p:nvPr>
            <p:extLst>
              <p:ext uri="{D42A27DB-BD31-4B8C-83A1-F6EECF244321}">
                <p14:modId xmlns:p14="http://schemas.microsoft.com/office/powerpoint/2010/main" val="3885927543"/>
              </p:ext>
            </p:extLst>
          </p:nvPr>
        </p:nvGraphicFramePr>
        <p:xfrm>
          <a:off x="577850" y="3248025"/>
          <a:ext cx="3875088" cy="695325"/>
        </p:xfrm>
        <a:graphic>
          <a:graphicData uri="http://schemas.openxmlformats.org/presentationml/2006/ole">
            <mc:AlternateContent xmlns:mc="http://schemas.openxmlformats.org/markup-compatibility/2006">
              <mc:Choice xmlns:v="urn:schemas-microsoft-com:vml" Requires="v">
                <p:oleObj spid="_x0000_s459855" name="Equation" r:id="rId5" imgW="2971800" imgH="533160" progId="Equation.DSMT4">
                  <p:embed/>
                </p:oleObj>
              </mc:Choice>
              <mc:Fallback>
                <p:oleObj name="Equation" r:id="rId5" imgW="2971800" imgH="533160" progId="Equation.DSMT4">
                  <p:embed/>
                  <p:pic>
                    <p:nvPicPr>
                      <p:cNvPr id="18435" name="Object 4">
                        <a:extLst>
                          <a:ext uri="{FF2B5EF4-FFF2-40B4-BE49-F238E27FC236}">
                            <a16:creationId xmlns:a16="http://schemas.microsoft.com/office/drawing/2014/main" id="{DF335444-2294-453C-AC50-19FC240D12BD}"/>
                          </a:ext>
                        </a:extLst>
                      </p:cNvPr>
                      <p:cNvPicPr>
                        <a:picLocks noChangeAspect="1" noChangeArrowheads="1"/>
                      </p:cNvPicPr>
                      <p:nvPr/>
                    </p:nvPicPr>
                    <p:blipFill>
                      <a:blip r:embed="rId6"/>
                      <a:srcRect/>
                      <a:stretch>
                        <a:fillRect/>
                      </a:stretch>
                    </p:blipFill>
                    <p:spPr bwMode="auto">
                      <a:xfrm>
                        <a:off x="577850" y="3248025"/>
                        <a:ext cx="38750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0" name="Rectangle 6">
            <a:extLst>
              <a:ext uri="{FF2B5EF4-FFF2-40B4-BE49-F238E27FC236}">
                <a16:creationId xmlns:a16="http://schemas.microsoft.com/office/drawing/2014/main" id="{5CAD880A-7B33-41E1-955D-3146B3C3EC07}"/>
              </a:ext>
            </a:extLst>
          </p:cNvPr>
          <p:cNvSpPr>
            <a:spLocks noChangeArrowheads="1"/>
          </p:cNvSpPr>
          <p:nvPr/>
        </p:nvSpPr>
        <p:spPr bwMode="auto">
          <a:xfrm>
            <a:off x="228600" y="730377"/>
            <a:ext cx="1991251" cy="64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tIns="165048" bIns="165048"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defRPr/>
            </a:pPr>
            <a:r>
              <a:rPr lang="zh-CN" altLang="en-US" dirty="0">
                <a:solidFill>
                  <a:schemeClr val="accent2"/>
                </a:solidFill>
                <a:cs typeface="+mn-ea"/>
                <a:sym typeface="+mn-lt"/>
              </a:rPr>
              <a:t>共基极电流关系</a:t>
            </a:r>
          </a:p>
        </p:txBody>
      </p:sp>
      <p:sp>
        <p:nvSpPr>
          <p:cNvPr id="125959" name="Rectangle 7">
            <a:extLst>
              <a:ext uri="{FF2B5EF4-FFF2-40B4-BE49-F238E27FC236}">
                <a16:creationId xmlns:a16="http://schemas.microsoft.com/office/drawing/2014/main" id="{A8F95C4D-4214-403A-9D45-A6469D2C107D}"/>
              </a:ext>
            </a:extLst>
          </p:cNvPr>
          <p:cNvSpPr>
            <a:spLocks noChangeArrowheads="1"/>
          </p:cNvSpPr>
          <p:nvPr/>
        </p:nvSpPr>
        <p:spPr bwMode="auto">
          <a:xfrm>
            <a:off x="457200" y="2714625"/>
            <a:ext cx="4572085" cy="403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r>
              <a:rPr lang="zh-CN" altLang="en-US">
                <a:cs typeface="+mn-ea"/>
                <a:sym typeface="+mn-lt"/>
              </a:rPr>
              <a:t>考虑到集电结正偏和反偏（饱和模式）</a:t>
            </a:r>
          </a:p>
        </p:txBody>
      </p:sp>
      <p:sp>
        <p:nvSpPr>
          <p:cNvPr id="125960" name="Rectangle 8">
            <a:extLst>
              <a:ext uri="{FF2B5EF4-FFF2-40B4-BE49-F238E27FC236}">
                <a16:creationId xmlns:a16="http://schemas.microsoft.com/office/drawing/2014/main" id="{B4EA54F0-331C-4522-8B88-3DE9CFC82774}"/>
              </a:ext>
            </a:extLst>
          </p:cNvPr>
          <p:cNvSpPr>
            <a:spLocks noChangeArrowheads="1"/>
          </p:cNvSpPr>
          <p:nvPr/>
        </p:nvSpPr>
        <p:spPr bwMode="auto">
          <a:xfrm>
            <a:off x="228600" y="4146550"/>
            <a:ext cx="5257800" cy="1565275"/>
          </a:xfrm>
          <a:prstGeom prst="rect">
            <a:avLst/>
          </a:prstGeom>
          <a:noFill/>
          <a:ln w="12700"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marL="177800" indent="-177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 typeface="Wingdings" panose="05000000000000000000" pitchFamily="2" charset="2"/>
              <a:buChar char="Ø"/>
              <a:defRPr/>
            </a:pPr>
            <a:r>
              <a:rPr lang="zh-CN" altLang="en-US">
                <a:cs typeface="+mn-ea"/>
                <a:sym typeface="+mn-lt"/>
              </a:rPr>
              <a:t>第二项中</a:t>
            </a:r>
            <a:r>
              <a:rPr lang="en-US" altLang="zh-CN" i="1">
                <a:cs typeface="+mn-ea"/>
                <a:sym typeface="+mn-lt"/>
              </a:rPr>
              <a:t>V</a:t>
            </a:r>
            <a:r>
              <a:rPr lang="en-US" altLang="zh-CN" i="1" baseline="-30000">
                <a:cs typeface="+mn-ea"/>
                <a:sym typeface="+mn-lt"/>
              </a:rPr>
              <a:t>C</a:t>
            </a:r>
            <a:r>
              <a:rPr lang="zh-CN" altLang="en-US">
                <a:cs typeface="+mn-ea"/>
                <a:sym typeface="+mn-lt"/>
              </a:rPr>
              <a:t>为集电结偏压，为负且较大时为反偏情况。</a:t>
            </a:r>
          </a:p>
          <a:p>
            <a:pPr eaLnBrk="1" hangingPunct="1">
              <a:lnSpc>
                <a:spcPct val="120000"/>
              </a:lnSpc>
              <a:buFont typeface="Wingdings" panose="05000000000000000000" pitchFamily="2" charset="2"/>
              <a:buChar char="Ø"/>
              <a:defRPr/>
            </a:pPr>
            <a:r>
              <a:rPr lang="zh-CN" altLang="en-US">
                <a:cs typeface="+mn-ea"/>
                <a:sym typeface="+mn-lt"/>
              </a:rPr>
              <a:t>集电结正偏时该项代表注入电子和空穴引起的扩散电流。</a:t>
            </a:r>
          </a:p>
        </p:txBody>
      </p:sp>
      <p:sp>
        <p:nvSpPr>
          <p:cNvPr id="4103" name="Rectangle 9">
            <a:extLst>
              <a:ext uri="{FF2B5EF4-FFF2-40B4-BE49-F238E27FC236}">
                <a16:creationId xmlns:a16="http://schemas.microsoft.com/office/drawing/2014/main" id="{CC33641D-54B7-4246-9805-0D9DFDF89B59}"/>
              </a:ext>
            </a:extLst>
          </p:cNvPr>
          <p:cNvSpPr>
            <a:spLocks noChangeArrowheads="1"/>
          </p:cNvSpPr>
          <p:nvPr/>
        </p:nvSpPr>
        <p:spPr bwMode="auto">
          <a:xfrm>
            <a:off x="533400" y="1343025"/>
            <a:ext cx="3581400" cy="79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defRPr/>
            </a:pPr>
            <a:r>
              <a:rPr lang="zh-CN" altLang="en-US">
                <a:cs typeface="+mn-ea"/>
                <a:sym typeface="+mn-lt"/>
              </a:rPr>
              <a:t>共基极，发射结正偏，集电结处于反偏（正向有源模式）：</a:t>
            </a:r>
          </a:p>
        </p:txBody>
      </p:sp>
      <p:pic>
        <p:nvPicPr>
          <p:cNvPr id="18441" name="Picture 11" descr="图片1">
            <a:extLst>
              <a:ext uri="{FF2B5EF4-FFF2-40B4-BE49-F238E27FC236}">
                <a16:creationId xmlns:a16="http://schemas.microsoft.com/office/drawing/2014/main" id="{754D3ED0-1C98-40C6-ADA0-1D08DCED96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2840038"/>
            <a:ext cx="3276600" cy="284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64" name="Rectangle 12">
            <a:extLst>
              <a:ext uri="{FF2B5EF4-FFF2-40B4-BE49-F238E27FC236}">
                <a16:creationId xmlns:a16="http://schemas.microsoft.com/office/drawing/2014/main" id="{2B4E9309-97D8-41B7-8470-46943B4B00F1}"/>
              </a:ext>
            </a:extLst>
          </p:cNvPr>
          <p:cNvSpPr>
            <a:spLocks noChangeArrowheads="1"/>
          </p:cNvSpPr>
          <p:nvPr/>
        </p:nvSpPr>
        <p:spPr bwMode="auto">
          <a:xfrm>
            <a:off x="6705600" y="2052638"/>
            <a:ext cx="22098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1400">
                <a:solidFill>
                  <a:srgbClr val="0000FF"/>
                </a:solidFill>
                <a:cs typeface="+mn-ea"/>
                <a:sym typeface="+mn-lt"/>
              </a:rPr>
              <a:t>集电结反偏压时，</a:t>
            </a:r>
            <a:r>
              <a:rPr lang="en-US" altLang="zh-CN" sz="1400" i="1">
                <a:solidFill>
                  <a:srgbClr val="0000FF"/>
                </a:solidFill>
                <a:cs typeface="+mn-ea"/>
                <a:sym typeface="+mn-lt"/>
              </a:rPr>
              <a:t>I</a:t>
            </a:r>
            <a:r>
              <a:rPr lang="en-US" altLang="zh-CN" sz="1400" i="1" baseline="-25000">
                <a:solidFill>
                  <a:srgbClr val="0000FF"/>
                </a:solidFill>
                <a:cs typeface="+mn-ea"/>
                <a:sym typeface="+mn-lt"/>
              </a:rPr>
              <a:t>C</a:t>
            </a:r>
            <a:r>
              <a:rPr lang="zh-CN" altLang="en-US" sz="1400">
                <a:solidFill>
                  <a:srgbClr val="0000FF"/>
                </a:solidFill>
                <a:cs typeface="+mn-ea"/>
                <a:sym typeface="+mn-lt"/>
              </a:rPr>
              <a:t>与反偏电压无关，为常数。</a:t>
            </a:r>
          </a:p>
          <a:p>
            <a:pPr eaLnBrk="1" hangingPunct="1">
              <a:defRPr/>
            </a:pPr>
            <a:r>
              <a:rPr lang="zh-CN" altLang="en-US" sz="1400">
                <a:solidFill>
                  <a:srgbClr val="0000FF"/>
                </a:solidFill>
                <a:cs typeface="+mn-ea"/>
                <a:sym typeface="+mn-lt"/>
              </a:rPr>
              <a:t>原因：</a:t>
            </a:r>
            <a:r>
              <a:rPr lang="en-US" altLang="zh-CN" sz="1400" i="1">
                <a:solidFill>
                  <a:srgbClr val="0000FF"/>
                </a:solidFill>
                <a:cs typeface="+mn-ea"/>
                <a:sym typeface="+mn-lt"/>
              </a:rPr>
              <a:t>I</a:t>
            </a:r>
            <a:r>
              <a:rPr lang="en-US" altLang="zh-CN" sz="1400" i="1" baseline="-25000">
                <a:solidFill>
                  <a:srgbClr val="0000FF"/>
                </a:solidFill>
                <a:cs typeface="+mn-ea"/>
                <a:sym typeface="+mn-lt"/>
              </a:rPr>
              <a:t>C</a:t>
            </a:r>
            <a:r>
              <a:rPr lang="zh-CN" altLang="en-US" sz="1400">
                <a:solidFill>
                  <a:srgbClr val="0000FF"/>
                </a:solidFill>
                <a:cs typeface="+mn-ea"/>
                <a:sym typeface="+mn-lt"/>
              </a:rPr>
              <a:t>为反向电流</a:t>
            </a:r>
          </a:p>
        </p:txBody>
      </p:sp>
      <p:sp>
        <p:nvSpPr>
          <p:cNvPr id="125965" name="Rectangle 13">
            <a:extLst>
              <a:ext uri="{FF2B5EF4-FFF2-40B4-BE49-F238E27FC236}">
                <a16:creationId xmlns:a16="http://schemas.microsoft.com/office/drawing/2014/main" id="{B2E8A1B5-284D-4637-8501-24DFCEC719B1}"/>
              </a:ext>
            </a:extLst>
          </p:cNvPr>
          <p:cNvSpPr>
            <a:spLocks noChangeArrowheads="1"/>
          </p:cNvSpPr>
          <p:nvPr/>
        </p:nvSpPr>
        <p:spPr bwMode="auto">
          <a:xfrm>
            <a:off x="5029200" y="5867400"/>
            <a:ext cx="3276600" cy="547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r>
              <a:rPr lang="zh-CN" altLang="en-US" sz="1400" dirty="0">
                <a:solidFill>
                  <a:srgbClr val="0000FF"/>
                </a:solidFill>
                <a:cs typeface="+mn-ea"/>
                <a:sym typeface="+mn-lt"/>
              </a:rPr>
              <a:t>集电结正偏压时，集电节正向电流随偏压迅速增加（负向），总</a:t>
            </a:r>
            <a:r>
              <a:rPr lang="en-US" altLang="zh-CN" sz="1400" i="1" dirty="0" err="1">
                <a:solidFill>
                  <a:srgbClr val="0000FF"/>
                </a:solidFill>
                <a:cs typeface="+mn-ea"/>
                <a:sym typeface="+mn-lt"/>
              </a:rPr>
              <a:t>Ic</a:t>
            </a:r>
            <a:r>
              <a:rPr lang="zh-CN" altLang="en-US" sz="1400" dirty="0">
                <a:solidFill>
                  <a:srgbClr val="0000FF"/>
                </a:solidFill>
                <a:cs typeface="+mn-ea"/>
                <a:sym typeface="+mn-lt"/>
              </a:rPr>
              <a:t>下降</a:t>
            </a:r>
          </a:p>
        </p:txBody>
      </p:sp>
      <p:sp>
        <p:nvSpPr>
          <p:cNvPr id="125966" name="Line 14">
            <a:extLst>
              <a:ext uri="{FF2B5EF4-FFF2-40B4-BE49-F238E27FC236}">
                <a16:creationId xmlns:a16="http://schemas.microsoft.com/office/drawing/2014/main" id="{2E729E5A-3DA7-428D-A94A-D581A83DA736}"/>
              </a:ext>
            </a:extLst>
          </p:cNvPr>
          <p:cNvSpPr>
            <a:spLocks noChangeShapeType="1"/>
          </p:cNvSpPr>
          <p:nvPr/>
        </p:nvSpPr>
        <p:spPr bwMode="auto">
          <a:xfrm flipH="1">
            <a:off x="6858000" y="2895600"/>
            <a:ext cx="76200" cy="3048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eaLnBrk="1" hangingPunct="1">
              <a:lnSpc>
                <a:spcPct val="110000"/>
              </a:lnSpc>
              <a:defRPr/>
            </a:pPr>
            <a:endParaRPr lang="zh-CN" altLang="en-US">
              <a:latin typeface="+mn-lt"/>
              <a:ea typeface="+mn-ea"/>
              <a:cs typeface="+mn-ea"/>
              <a:sym typeface="+mn-lt"/>
            </a:endParaRPr>
          </a:p>
        </p:txBody>
      </p:sp>
      <p:sp>
        <p:nvSpPr>
          <p:cNvPr id="125967" name="Line 15">
            <a:extLst>
              <a:ext uri="{FF2B5EF4-FFF2-40B4-BE49-F238E27FC236}">
                <a16:creationId xmlns:a16="http://schemas.microsoft.com/office/drawing/2014/main" id="{77332F22-8C70-4264-B0A3-5BB35A80556F}"/>
              </a:ext>
            </a:extLst>
          </p:cNvPr>
          <p:cNvSpPr>
            <a:spLocks noChangeShapeType="1"/>
          </p:cNvSpPr>
          <p:nvPr/>
        </p:nvSpPr>
        <p:spPr bwMode="auto">
          <a:xfrm flipV="1">
            <a:off x="5867400" y="5181600"/>
            <a:ext cx="152400" cy="7620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eaLnBrk="1" hangingPunct="1">
              <a:lnSpc>
                <a:spcPct val="110000"/>
              </a:lnSpc>
              <a:defRPr/>
            </a:pPr>
            <a:endParaRPr lang="zh-CN" altLang="en-US">
              <a:latin typeface="+mn-lt"/>
              <a:ea typeface="+mn-ea"/>
              <a:cs typeface="+mn-ea"/>
              <a:sym typeface="+mn-lt"/>
            </a:endParaRPr>
          </a:p>
        </p:txBody>
      </p:sp>
      <p:sp>
        <p:nvSpPr>
          <p:cNvPr id="125968" name="Line 16">
            <a:extLst>
              <a:ext uri="{FF2B5EF4-FFF2-40B4-BE49-F238E27FC236}">
                <a16:creationId xmlns:a16="http://schemas.microsoft.com/office/drawing/2014/main" id="{158A70F9-F912-4A4F-89A9-B5D52E4ABD57}"/>
              </a:ext>
            </a:extLst>
          </p:cNvPr>
          <p:cNvSpPr>
            <a:spLocks noChangeShapeType="1"/>
          </p:cNvSpPr>
          <p:nvPr/>
        </p:nvSpPr>
        <p:spPr bwMode="auto">
          <a:xfrm>
            <a:off x="1524000" y="3962400"/>
            <a:ext cx="10668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pPr eaLnBrk="1" hangingPunct="1">
              <a:lnSpc>
                <a:spcPct val="110000"/>
              </a:lnSpc>
              <a:defRPr/>
            </a:pPr>
            <a:endParaRPr lang="zh-CN" altLang="en-US">
              <a:latin typeface="+mn-lt"/>
              <a:ea typeface="+mn-ea"/>
              <a:cs typeface="+mn-ea"/>
              <a:sym typeface="+mn-lt"/>
            </a:endParaRPr>
          </a:p>
        </p:txBody>
      </p:sp>
      <p:pic>
        <p:nvPicPr>
          <p:cNvPr id="15" name="Picture 14" descr="0313">
            <a:extLst>
              <a:ext uri="{FF2B5EF4-FFF2-40B4-BE49-F238E27FC236}">
                <a16:creationId xmlns:a16="http://schemas.microsoft.com/office/drawing/2014/main" id="{20A5B0C4-FB53-481E-8AFB-E7721AA7E7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412750"/>
            <a:ext cx="2672914" cy="1391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038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Object 8">
            <a:extLst>
              <a:ext uri="{FF2B5EF4-FFF2-40B4-BE49-F238E27FC236}">
                <a16:creationId xmlns:a16="http://schemas.microsoft.com/office/drawing/2014/main" id="{F074C2D4-0D46-4C02-B2C1-7BDE79DA8C2E}"/>
              </a:ext>
            </a:extLst>
          </p:cNvPr>
          <p:cNvGraphicFramePr>
            <a:graphicFrameLocks noChangeAspect="1"/>
          </p:cNvGraphicFramePr>
          <p:nvPr>
            <p:extLst>
              <p:ext uri="{D42A27DB-BD31-4B8C-83A1-F6EECF244321}">
                <p14:modId xmlns:p14="http://schemas.microsoft.com/office/powerpoint/2010/main" val="1429618069"/>
              </p:ext>
            </p:extLst>
          </p:nvPr>
        </p:nvGraphicFramePr>
        <p:xfrm>
          <a:off x="722313" y="962025"/>
          <a:ext cx="2960687" cy="360363"/>
        </p:xfrm>
        <a:graphic>
          <a:graphicData uri="http://schemas.openxmlformats.org/presentationml/2006/ole">
            <mc:AlternateContent xmlns:mc="http://schemas.openxmlformats.org/markup-compatibility/2006">
              <mc:Choice xmlns:v="urn:schemas-microsoft-com:vml" Requires="v">
                <p:oleObj spid="_x0000_s460991" name="Equation" r:id="rId3" imgW="2133360" imgH="253800" progId="Equation.DSMT4">
                  <p:embed/>
                </p:oleObj>
              </mc:Choice>
              <mc:Fallback>
                <p:oleObj name="Equation" r:id="rId3" imgW="2133360" imgH="253800" progId="Equation.DSMT4">
                  <p:embed/>
                  <p:pic>
                    <p:nvPicPr>
                      <p:cNvPr id="19458" name="Object 8">
                        <a:extLst>
                          <a:ext uri="{FF2B5EF4-FFF2-40B4-BE49-F238E27FC236}">
                            <a16:creationId xmlns:a16="http://schemas.microsoft.com/office/drawing/2014/main" id="{F074C2D4-0D46-4C02-B2C1-7BDE79DA8C2E}"/>
                          </a:ext>
                        </a:extLst>
                      </p:cNvPr>
                      <p:cNvPicPr>
                        <a:picLocks noChangeAspect="1" noChangeArrowheads="1"/>
                      </p:cNvPicPr>
                      <p:nvPr/>
                    </p:nvPicPr>
                    <p:blipFill>
                      <a:blip r:embed="rId4"/>
                      <a:srcRect/>
                      <a:stretch>
                        <a:fillRect/>
                      </a:stretch>
                    </p:blipFill>
                    <p:spPr bwMode="auto">
                      <a:xfrm>
                        <a:off x="722313" y="962025"/>
                        <a:ext cx="296068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59" name="Object 7">
            <a:extLst>
              <a:ext uri="{FF2B5EF4-FFF2-40B4-BE49-F238E27FC236}">
                <a16:creationId xmlns:a16="http://schemas.microsoft.com/office/drawing/2014/main" id="{A28AAA3D-6CB8-49DE-B226-9619CBC7E09E}"/>
              </a:ext>
            </a:extLst>
          </p:cNvPr>
          <p:cNvGraphicFramePr>
            <a:graphicFrameLocks noChangeAspect="1"/>
          </p:cNvGraphicFramePr>
          <p:nvPr>
            <p:extLst>
              <p:ext uri="{D42A27DB-BD31-4B8C-83A1-F6EECF244321}">
                <p14:modId xmlns:p14="http://schemas.microsoft.com/office/powerpoint/2010/main" val="1699936610"/>
              </p:ext>
            </p:extLst>
          </p:nvPr>
        </p:nvGraphicFramePr>
        <p:xfrm>
          <a:off x="749300" y="1404938"/>
          <a:ext cx="3132138" cy="649287"/>
        </p:xfrm>
        <a:graphic>
          <a:graphicData uri="http://schemas.openxmlformats.org/presentationml/2006/ole">
            <mc:AlternateContent xmlns:mc="http://schemas.openxmlformats.org/markup-compatibility/2006">
              <mc:Choice xmlns:v="urn:schemas-microsoft-com:vml" Requires="v">
                <p:oleObj spid="_x0000_s460992" name="Equation" r:id="rId5" imgW="2311200" imgH="482400" progId="Equation.DSMT4">
                  <p:embed/>
                </p:oleObj>
              </mc:Choice>
              <mc:Fallback>
                <p:oleObj name="Equation" r:id="rId5" imgW="2311200" imgH="482400" progId="Equation.DSMT4">
                  <p:embed/>
                  <p:pic>
                    <p:nvPicPr>
                      <p:cNvPr id="19459" name="Object 7">
                        <a:extLst>
                          <a:ext uri="{FF2B5EF4-FFF2-40B4-BE49-F238E27FC236}">
                            <a16:creationId xmlns:a16="http://schemas.microsoft.com/office/drawing/2014/main" id="{A28AAA3D-6CB8-49DE-B226-9619CBC7E09E}"/>
                          </a:ext>
                        </a:extLst>
                      </p:cNvPr>
                      <p:cNvPicPr>
                        <a:picLocks noChangeAspect="1" noChangeArrowheads="1"/>
                      </p:cNvPicPr>
                      <p:nvPr/>
                    </p:nvPicPr>
                    <p:blipFill>
                      <a:blip r:embed="rId6"/>
                      <a:srcRect/>
                      <a:stretch>
                        <a:fillRect/>
                      </a:stretch>
                    </p:blipFill>
                    <p:spPr bwMode="auto">
                      <a:xfrm>
                        <a:off x="749300" y="1404938"/>
                        <a:ext cx="313213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0" name="Object 6">
            <a:extLst>
              <a:ext uri="{FF2B5EF4-FFF2-40B4-BE49-F238E27FC236}">
                <a16:creationId xmlns:a16="http://schemas.microsoft.com/office/drawing/2014/main" id="{E1EB9CED-7EAF-403F-B9AA-BF31D28378A8}"/>
              </a:ext>
            </a:extLst>
          </p:cNvPr>
          <p:cNvGraphicFramePr>
            <a:graphicFrameLocks noChangeAspect="1"/>
          </p:cNvGraphicFramePr>
          <p:nvPr>
            <p:extLst>
              <p:ext uri="{D42A27DB-BD31-4B8C-83A1-F6EECF244321}">
                <p14:modId xmlns:p14="http://schemas.microsoft.com/office/powerpoint/2010/main" val="3743950708"/>
              </p:ext>
            </p:extLst>
          </p:nvPr>
        </p:nvGraphicFramePr>
        <p:xfrm>
          <a:off x="974725" y="3800475"/>
          <a:ext cx="1362075" cy="588963"/>
        </p:xfrm>
        <a:graphic>
          <a:graphicData uri="http://schemas.openxmlformats.org/presentationml/2006/ole">
            <mc:AlternateContent xmlns:mc="http://schemas.openxmlformats.org/markup-compatibility/2006">
              <mc:Choice xmlns:v="urn:schemas-microsoft-com:vml" Requires="v">
                <p:oleObj spid="_x0000_s460993" name="Equation" r:id="rId7" imgW="990360" imgH="431640" progId="Equation.DSMT4">
                  <p:embed/>
                </p:oleObj>
              </mc:Choice>
              <mc:Fallback>
                <p:oleObj name="Equation" r:id="rId7" imgW="990360" imgH="431640" progId="Equation.DSMT4">
                  <p:embed/>
                  <p:pic>
                    <p:nvPicPr>
                      <p:cNvPr id="19460" name="Object 6">
                        <a:extLst>
                          <a:ext uri="{FF2B5EF4-FFF2-40B4-BE49-F238E27FC236}">
                            <a16:creationId xmlns:a16="http://schemas.microsoft.com/office/drawing/2014/main" id="{E1EB9CED-7EAF-403F-B9AA-BF31D28378A8}"/>
                          </a:ext>
                        </a:extLst>
                      </p:cNvPr>
                      <p:cNvPicPr>
                        <a:picLocks noChangeAspect="1" noChangeArrowheads="1"/>
                      </p:cNvPicPr>
                      <p:nvPr/>
                    </p:nvPicPr>
                    <p:blipFill>
                      <a:blip r:embed="rId8"/>
                      <a:srcRect/>
                      <a:stretch>
                        <a:fillRect/>
                      </a:stretch>
                    </p:blipFill>
                    <p:spPr bwMode="auto">
                      <a:xfrm>
                        <a:off x="974725" y="3800475"/>
                        <a:ext cx="1362075"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1" name="Object 4">
            <a:extLst>
              <a:ext uri="{FF2B5EF4-FFF2-40B4-BE49-F238E27FC236}">
                <a16:creationId xmlns:a16="http://schemas.microsoft.com/office/drawing/2014/main" id="{871EA2A8-1926-45CA-92E7-28A9E79E3815}"/>
              </a:ext>
            </a:extLst>
          </p:cNvPr>
          <p:cNvGraphicFramePr>
            <a:graphicFrameLocks noChangeAspect="1"/>
          </p:cNvGraphicFramePr>
          <p:nvPr>
            <p:extLst>
              <p:ext uri="{D42A27DB-BD31-4B8C-83A1-F6EECF244321}">
                <p14:modId xmlns:p14="http://schemas.microsoft.com/office/powerpoint/2010/main" val="4009598839"/>
              </p:ext>
            </p:extLst>
          </p:nvPr>
        </p:nvGraphicFramePr>
        <p:xfrm>
          <a:off x="1989913" y="2077641"/>
          <a:ext cx="1081952" cy="562014"/>
        </p:xfrm>
        <a:graphic>
          <a:graphicData uri="http://schemas.openxmlformats.org/presentationml/2006/ole">
            <mc:AlternateContent xmlns:mc="http://schemas.openxmlformats.org/markup-compatibility/2006">
              <mc:Choice xmlns:v="urn:schemas-microsoft-com:vml" Requires="v">
                <p:oleObj spid="_x0000_s460994" name="Equation" r:id="rId9" imgW="748975" imgH="393529" progId="Equation.DSMT4">
                  <p:embed/>
                </p:oleObj>
              </mc:Choice>
              <mc:Fallback>
                <p:oleObj name="Equation" r:id="rId9" imgW="748975" imgH="393529" progId="Equation.DSMT4">
                  <p:embed/>
                  <p:pic>
                    <p:nvPicPr>
                      <p:cNvPr id="19461" name="Object 4">
                        <a:extLst>
                          <a:ext uri="{FF2B5EF4-FFF2-40B4-BE49-F238E27FC236}">
                            <a16:creationId xmlns:a16="http://schemas.microsoft.com/office/drawing/2014/main" id="{871EA2A8-1926-45CA-92E7-28A9E79E38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9913" y="2077641"/>
                        <a:ext cx="1081952" cy="562014"/>
                      </a:xfrm>
                      <a:prstGeom prst="rect">
                        <a:avLst/>
                      </a:prstGeom>
                      <a:noFill/>
                      <a:ln>
                        <a:noFill/>
                      </a:ln>
                    </p:spPr>
                  </p:pic>
                </p:oleObj>
              </mc:Fallback>
            </mc:AlternateContent>
          </a:graphicData>
        </a:graphic>
      </p:graphicFrame>
      <p:sp>
        <p:nvSpPr>
          <p:cNvPr id="5127" name="Rectangle 9">
            <a:extLst>
              <a:ext uri="{FF2B5EF4-FFF2-40B4-BE49-F238E27FC236}">
                <a16:creationId xmlns:a16="http://schemas.microsoft.com/office/drawing/2014/main" id="{BB3A479A-55FA-4F74-A8F9-7A79D2DD6BC7}"/>
              </a:ext>
            </a:extLst>
          </p:cNvPr>
          <p:cNvSpPr>
            <a:spLocks noChangeArrowheads="1"/>
          </p:cNvSpPr>
          <p:nvPr/>
        </p:nvSpPr>
        <p:spPr bwMode="auto">
          <a:xfrm>
            <a:off x="584200" y="182563"/>
            <a:ext cx="39624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65048" bIns="165048"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defRPr/>
            </a:pPr>
            <a:r>
              <a:rPr lang="en-US" altLang="zh-CN" dirty="0">
                <a:solidFill>
                  <a:schemeClr val="accent2"/>
                </a:solidFill>
                <a:cs typeface="+mn-ea"/>
                <a:sym typeface="+mn-lt"/>
              </a:rPr>
              <a:t>4. </a:t>
            </a:r>
            <a:r>
              <a:rPr lang="zh-CN" altLang="en-US" dirty="0">
                <a:solidFill>
                  <a:schemeClr val="accent2"/>
                </a:solidFill>
                <a:cs typeface="+mn-ea"/>
                <a:sym typeface="+mn-lt"/>
              </a:rPr>
              <a:t>共发射极电流增益</a:t>
            </a:r>
          </a:p>
        </p:txBody>
      </p:sp>
      <p:sp>
        <p:nvSpPr>
          <p:cNvPr id="5128" name="Rectangle 11">
            <a:extLst>
              <a:ext uri="{FF2B5EF4-FFF2-40B4-BE49-F238E27FC236}">
                <a16:creationId xmlns:a16="http://schemas.microsoft.com/office/drawing/2014/main" id="{4503F114-85D0-4F50-8DAB-D0FE89B785DC}"/>
              </a:ext>
            </a:extLst>
          </p:cNvPr>
          <p:cNvSpPr>
            <a:spLocks noChangeArrowheads="1"/>
          </p:cNvSpPr>
          <p:nvPr/>
        </p:nvSpPr>
        <p:spPr bwMode="auto">
          <a:xfrm>
            <a:off x="355132" y="3451451"/>
            <a:ext cx="2740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dirty="0">
                <a:solidFill>
                  <a:srgbClr val="0000FF"/>
                </a:solidFill>
                <a:cs typeface="+mn-ea"/>
                <a:sym typeface="+mn-lt"/>
              </a:rPr>
              <a:t>共发射极直流电流增益</a:t>
            </a:r>
          </a:p>
        </p:txBody>
      </p:sp>
      <p:sp>
        <p:nvSpPr>
          <p:cNvPr id="5129" name="Rectangle 13">
            <a:extLst>
              <a:ext uri="{FF2B5EF4-FFF2-40B4-BE49-F238E27FC236}">
                <a16:creationId xmlns:a16="http://schemas.microsoft.com/office/drawing/2014/main" id="{12F26256-31F7-427E-B7A5-6D4607F9DC20}"/>
              </a:ext>
            </a:extLst>
          </p:cNvPr>
          <p:cNvSpPr>
            <a:spLocks noChangeArrowheads="1"/>
          </p:cNvSpPr>
          <p:nvPr/>
        </p:nvSpPr>
        <p:spPr bwMode="auto">
          <a:xfrm>
            <a:off x="473894" y="2847179"/>
            <a:ext cx="4530154" cy="359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defRPr/>
            </a:pPr>
            <a:r>
              <a:rPr lang="zh-CN" altLang="en-US" sz="1600" dirty="0">
                <a:cs typeface="+mn-ea"/>
                <a:sym typeface="+mn-lt"/>
              </a:rPr>
              <a:t>基极开路（</a:t>
            </a:r>
            <a:r>
              <a:rPr lang="en-US" altLang="zh-CN" sz="1600" i="1" dirty="0">
                <a:cs typeface="+mn-ea"/>
                <a:sym typeface="+mn-lt"/>
              </a:rPr>
              <a:t>I</a:t>
            </a:r>
            <a:r>
              <a:rPr lang="en-US" altLang="zh-CN" sz="1600" i="1" baseline="-30000" dirty="0">
                <a:cs typeface="+mn-ea"/>
                <a:sym typeface="+mn-lt"/>
              </a:rPr>
              <a:t>B</a:t>
            </a:r>
            <a:r>
              <a:rPr lang="en-US" altLang="zh-CN" sz="1600" dirty="0">
                <a:cs typeface="+mn-ea"/>
                <a:sym typeface="+mn-lt"/>
              </a:rPr>
              <a:t>=0</a:t>
            </a:r>
            <a:r>
              <a:rPr lang="zh-CN" altLang="en-US" sz="1600" dirty="0">
                <a:cs typeface="+mn-ea"/>
                <a:sym typeface="+mn-lt"/>
              </a:rPr>
              <a:t>时集电极</a:t>
            </a:r>
            <a:r>
              <a:rPr lang="en-US" altLang="zh-CN" sz="1600" dirty="0">
                <a:cs typeface="+mn-ea"/>
                <a:sym typeface="+mn-lt"/>
              </a:rPr>
              <a:t>-</a:t>
            </a:r>
            <a:r>
              <a:rPr lang="zh-CN" altLang="en-US" sz="1600" dirty="0">
                <a:cs typeface="+mn-ea"/>
                <a:sym typeface="+mn-lt"/>
              </a:rPr>
              <a:t>发射极的反向电流）</a:t>
            </a:r>
          </a:p>
        </p:txBody>
      </p:sp>
      <p:sp>
        <p:nvSpPr>
          <p:cNvPr id="5133" name="Rectangle 17">
            <a:extLst>
              <a:ext uri="{FF2B5EF4-FFF2-40B4-BE49-F238E27FC236}">
                <a16:creationId xmlns:a16="http://schemas.microsoft.com/office/drawing/2014/main" id="{E7C18BC9-25E6-461B-8302-1F13917FC1E1}"/>
              </a:ext>
            </a:extLst>
          </p:cNvPr>
          <p:cNvSpPr>
            <a:spLocks noChangeArrowheads="1"/>
          </p:cNvSpPr>
          <p:nvPr/>
        </p:nvSpPr>
        <p:spPr bwMode="auto">
          <a:xfrm>
            <a:off x="871772" y="2199177"/>
            <a:ext cx="1217000" cy="403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r>
              <a:rPr lang="zh-CN" altLang="en-US" dirty="0">
                <a:solidFill>
                  <a:srgbClr val="0000FF"/>
                </a:solidFill>
                <a:cs typeface="+mn-ea"/>
                <a:sym typeface="+mn-lt"/>
              </a:rPr>
              <a:t>漏电流：</a:t>
            </a:r>
          </a:p>
        </p:txBody>
      </p:sp>
      <p:sp>
        <p:nvSpPr>
          <p:cNvPr id="2" name="矩形 1">
            <a:extLst>
              <a:ext uri="{FF2B5EF4-FFF2-40B4-BE49-F238E27FC236}">
                <a16:creationId xmlns:a16="http://schemas.microsoft.com/office/drawing/2014/main" id="{D66CDF92-9EB1-4500-A89C-1876966099E2}"/>
              </a:ext>
            </a:extLst>
          </p:cNvPr>
          <p:cNvSpPr/>
          <p:nvPr/>
        </p:nvSpPr>
        <p:spPr>
          <a:xfrm>
            <a:off x="396226" y="5509000"/>
            <a:ext cx="7056093" cy="676852"/>
          </a:xfrm>
          <a:prstGeom prst="rect">
            <a:avLst/>
          </a:prstGeom>
        </p:spPr>
        <p:txBody>
          <a:bodyPr wrap="square">
            <a:spAutoFit/>
          </a:bodyPr>
          <a:lstStyle/>
          <a:p>
            <a:pPr eaLnBrk="1" hangingPunct="1">
              <a:lnSpc>
                <a:spcPct val="110000"/>
              </a:lnSpc>
              <a:defRPr/>
            </a:pPr>
            <a:r>
              <a:rPr lang="el-GR" altLang="zh-CN" i="1" dirty="0">
                <a:latin typeface="Times New Roman" panose="02020603050405020304" pitchFamily="18" charset="0"/>
                <a:ea typeface="宋体" panose="02010600030101010101" pitchFamily="2" charset="-122"/>
                <a:cs typeface="+mn-ea"/>
                <a:sym typeface="+mn-lt"/>
              </a:rPr>
              <a:t>β</a:t>
            </a:r>
            <a:r>
              <a:rPr lang="en-US" altLang="zh-CN" i="1" baseline="-25000" dirty="0">
                <a:latin typeface="Times New Roman" panose="02020603050405020304" pitchFamily="18" charset="0"/>
                <a:ea typeface="宋体" panose="02010600030101010101" pitchFamily="2" charset="-122"/>
                <a:cs typeface="+mn-ea"/>
                <a:sym typeface="+mn-lt"/>
              </a:rPr>
              <a:t>0</a:t>
            </a:r>
            <a:r>
              <a:rPr lang="zh-CN" altLang="en-US" dirty="0">
                <a:latin typeface="Times New Roman" panose="02020603050405020304" pitchFamily="18" charset="0"/>
                <a:ea typeface="宋体" panose="02010600030101010101" pitchFamily="2" charset="-122"/>
                <a:cs typeface="+mn-ea"/>
                <a:sym typeface="+mn-lt"/>
              </a:rPr>
              <a:t>一般在</a:t>
            </a:r>
            <a:r>
              <a:rPr lang="en-US" altLang="zh-CN" dirty="0">
                <a:latin typeface="Times New Roman" panose="02020603050405020304" pitchFamily="18" charset="0"/>
                <a:ea typeface="宋体" panose="02010600030101010101" pitchFamily="2" charset="-122"/>
                <a:cs typeface="+mn-ea"/>
                <a:sym typeface="+mn-lt"/>
              </a:rPr>
              <a:t>20-200</a:t>
            </a:r>
            <a:r>
              <a:rPr lang="zh-CN" altLang="en-US" dirty="0">
                <a:latin typeface="Times New Roman" panose="02020603050405020304" pitchFamily="18" charset="0"/>
                <a:ea typeface="宋体" panose="02010600030101010101" pitchFamily="2" charset="-122"/>
                <a:cs typeface="+mn-ea"/>
                <a:sym typeface="+mn-lt"/>
              </a:rPr>
              <a:t>之间，</a:t>
            </a:r>
            <a:r>
              <a:rPr lang="en-US" altLang="zh-CN" i="1" dirty="0">
                <a:latin typeface="Times New Roman" panose="02020603050405020304" pitchFamily="18" charset="0"/>
                <a:ea typeface="宋体" panose="02010600030101010101" pitchFamily="2" charset="-122"/>
                <a:cs typeface="+mn-ea"/>
                <a:sym typeface="+mn-lt"/>
              </a:rPr>
              <a:t>I</a:t>
            </a:r>
            <a:r>
              <a:rPr lang="en-US" altLang="zh-CN" baseline="-25000" dirty="0">
                <a:latin typeface="Times New Roman" panose="02020603050405020304" pitchFamily="18" charset="0"/>
                <a:ea typeface="宋体" panose="02010600030101010101" pitchFamily="2" charset="-122"/>
                <a:cs typeface="+mn-ea"/>
                <a:sym typeface="+mn-lt"/>
              </a:rPr>
              <a:t>B</a:t>
            </a:r>
            <a:r>
              <a:rPr lang="zh-CN" altLang="en-US" dirty="0">
                <a:latin typeface="Times New Roman" panose="02020603050405020304" pitchFamily="18" charset="0"/>
                <a:ea typeface="宋体" panose="02010600030101010101" pitchFamily="2" charset="-122"/>
                <a:cs typeface="+mn-ea"/>
                <a:sym typeface="+mn-lt"/>
              </a:rPr>
              <a:t>的微小变化将引起</a:t>
            </a:r>
            <a:r>
              <a:rPr lang="en-US" altLang="zh-CN" i="1" dirty="0">
                <a:latin typeface="Times New Roman" panose="02020603050405020304" pitchFamily="18" charset="0"/>
                <a:ea typeface="宋体" panose="02010600030101010101" pitchFamily="2" charset="-122"/>
                <a:cs typeface="+mn-ea"/>
                <a:sym typeface="+mn-lt"/>
              </a:rPr>
              <a:t>I</a:t>
            </a:r>
            <a:r>
              <a:rPr lang="en-US" altLang="zh-CN" baseline="-25000" dirty="0">
                <a:latin typeface="Times New Roman" panose="02020603050405020304" pitchFamily="18" charset="0"/>
                <a:ea typeface="宋体" panose="02010600030101010101" pitchFamily="2" charset="-122"/>
                <a:cs typeface="+mn-ea"/>
                <a:sym typeface="+mn-lt"/>
              </a:rPr>
              <a:t>C</a:t>
            </a:r>
            <a:r>
              <a:rPr lang="zh-CN" altLang="en-US" dirty="0">
                <a:latin typeface="Times New Roman" panose="02020603050405020304" pitchFamily="18" charset="0"/>
                <a:ea typeface="宋体" panose="02010600030101010101" pitchFamily="2" charset="-122"/>
                <a:cs typeface="+mn-ea"/>
                <a:sym typeface="+mn-lt"/>
              </a:rPr>
              <a:t>的很大变化，也就是说晶体管具有电流放大能力。 </a:t>
            </a:r>
          </a:p>
        </p:txBody>
      </p:sp>
      <p:sp>
        <p:nvSpPr>
          <p:cNvPr id="16" name="Rectangle 13">
            <a:extLst>
              <a:ext uri="{FF2B5EF4-FFF2-40B4-BE49-F238E27FC236}">
                <a16:creationId xmlns:a16="http://schemas.microsoft.com/office/drawing/2014/main" id="{D2B5B4F5-1DEC-40AD-9E31-F14554072833}"/>
              </a:ext>
            </a:extLst>
          </p:cNvPr>
          <p:cNvSpPr>
            <a:spLocks noChangeArrowheads="1"/>
          </p:cNvSpPr>
          <p:nvPr/>
        </p:nvSpPr>
        <p:spPr bwMode="auto">
          <a:xfrm>
            <a:off x="355132" y="4656164"/>
            <a:ext cx="2225898" cy="392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defRPr/>
            </a:pPr>
            <a:r>
              <a:rPr lang="zh-CN" altLang="en-US" sz="1800" dirty="0">
                <a:cs typeface="+mn-ea"/>
                <a:sym typeface="+mn-lt"/>
              </a:rPr>
              <a:t>不考虑漏电流</a:t>
            </a:r>
          </a:p>
        </p:txBody>
      </p:sp>
      <p:graphicFrame>
        <p:nvGraphicFramePr>
          <p:cNvPr id="17" name="Object 6">
            <a:extLst>
              <a:ext uri="{FF2B5EF4-FFF2-40B4-BE49-F238E27FC236}">
                <a16:creationId xmlns:a16="http://schemas.microsoft.com/office/drawing/2014/main" id="{F8B5D12E-4B0E-454F-B6CD-85F6E6488B4C}"/>
              </a:ext>
            </a:extLst>
          </p:cNvPr>
          <p:cNvGraphicFramePr>
            <a:graphicFrameLocks noChangeAspect="1"/>
          </p:cNvGraphicFramePr>
          <p:nvPr>
            <p:extLst>
              <p:ext uri="{D42A27DB-BD31-4B8C-83A1-F6EECF244321}">
                <p14:modId xmlns:p14="http://schemas.microsoft.com/office/powerpoint/2010/main" val="2292144598"/>
              </p:ext>
            </p:extLst>
          </p:nvPr>
        </p:nvGraphicFramePr>
        <p:xfrm>
          <a:off x="2207419" y="4573687"/>
          <a:ext cx="715962" cy="587375"/>
        </p:xfrm>
        <a:graphic>
          <a:graphicData uri="http://schemas.openxmlformats.org/presentationml/2006/ole">
            <mc:AlternateContent xmlns:mc="http://schemas.openxmlformats.org/markup-compatibility/2006">
              <mc:Choice xmlns:v="urn:schemas-microsoft-com:vml" Requires="v">
                <p:oleObj spid="_x0000_s460995" name="Equation" r:id="rId11" imgW="520560" imgH="431640" progId="Equation.DSMT4">
                  <p:embed/>
                </p:oleObj>
              </mc:Choice>
              <mc:Fallback>
                <p:oleObj name="Equation" r:id="rId11" imgW="520560" imgH="431640" progId="Equation.DSMT4">
                  <p:embed/>
                  <p:pic>
                    <p:nvPicPr>
                      <p:cNvPr id="19460" name="Object 6">
                        <a:extLst>
                          <a:ext uri="{FF2B5EF4-FFF2-40B4-BE49-F238E27FC236}">
                            <a16:creationId xmlns:a16="http://schemas.microsoft.com/office/drawing/2014/main" id="{E1EB9CED-7EAF-403F-B9AA-BF31D28378A8}"/>
                          </a:ext>
                        </a:extLst>
                      </p:cNvPr>
                      <p:cNvPicPr>
                        <a:picLocks noChangeAspect="1" noChangeArrowheads="1"/>
                      </p:cNvPicPr>
                      <p:nvPr/>
                    </p:nvPicPr>
                    <p:blipFill>
                      <a:blip r:embed="rId12"/>
                      <a:srcRect/>
                      <a:stretch>
                        <a:fillRect/>
                      </a:stretch>
                    </p:blipFill>
                    <p:spPr bwMode="auto">
                      <a:xfrm>
                        <a:off x="2207419" y="4573687"/>
                        <a:ext cx="7159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8" name="Picture 11" descr="0315">
            <a:extLst>
              <a:ext uri="{FF2B5EF4-FFF2-40B4-BE49-F238E27FC236}">
                <a16:creationId xmlns:a16="http://schemas.microsoft.com/office/drawing/2014/main" id="{5F1B3EC7-78BF-4101-9BAB-E540AD6DEAD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71884" y="1665899"/>
            <a:ext cx="3374838" cy="3526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852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3">
            <a:extLst>
              <a:ext uri="{FF2B5EF4-FFF2-40B4-BE49-F238E27FC236}">
                <a16:creationId xmlns:a16="http://schemas.microsoft.com/office/drawing/2014/main" id="{97335FAC-7797-4321-A577-FB3877D502E7}"/>
              </a:ext>
            </a:extLst>
          </p:cNvPr>
          <p:cNvSpPr>
            <a:spLocks noChangeArrowheads="1"/>
          </p:cNvSpPr>
          <p:nvPr/>
        </p:nvSpPr>
        <p:spPr bwMode="auto">
          <a:xfrm>
            <a:off x="685800" y="1162579"/>
            <a:ext cx="7577138" cy="527580"/>
          </a:xfrm>
          <a:prstGeom prst="rect">
            <a:avLst/>
          </a:prstGeom>
          <a:solidFill>
            <a:schemeClr val="bg1"/>
          </a:solidFill>
          <a:ln w="57150" cmpd="thickThin"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eaLnBrk="1" hangingPunct="1">
              <a:lnSpc>
                <a:spcPct val="110000"/>
              </a:lnSpc>
              <a:defRPr/>
            </a:pPr>
            <a:r>
              <a:rPr lang="en-US" altLang="zh-CN" sz="2800" b="0" dirty="0">
                <a:solidFill>
                  <a:srgbClr val="FF0000"/>
                </a:solidFill>
                <a:latin typeface="Times New Roman" panose="02020603050405020304" pitchFamily="18" charset="0"/>
                <a:ea typeface="宋体" panose="02010600030101010101" pitchFamily="2" charset="-122"/>
                <a:cs typeface="+mn-ea"/>
                <a:sym typeface="+mn-lt"/>
              </a:rPr>
              <a:t>    </a:t>
            </a:r>
            <a:r>
              <a:rPr lang="zh-CN" altLang="en-US" sz="2800" b="0" dirty="0">
                <a:solidFill>
                  <a:srgbClr val="FF0000"/>
                </a:solidFill>
                <a:latin typeface="Times New Roman" panose="02020603050405020304" pitchFamily="18" charset="0"/>
                <a:ea typeface="宋体" panose="02010600030101010101" pitchFamily="2" charset="-122"/>
                <a:cs typeface="+mn-ea"/>
                <a:sym typeface="+mn-lt"/>
              </a:rPr>
              <a:t>晶体管要具有放大能力，必须具有哪些条件？</a:t>
            </a:r>
          </a:p>
        </p:txBody>
      </p:sp>
      <p:sp>
        <p:nvSpPr>
          <p:cNvPr id="3" name="矩形 2">
            <a:extLst>
              <a:ext uri="{FF2B5EF4-FFF2-40B4-BE49-F238E27FC236}">
                <a16:creationId xmlns:a16="http://schemas.microsoft.com/office/drawing/2014/main" id="{17358ABE-06E6-48F0-B42F-3F3573E50E33}"/>
              </a:ext>
            </a:extLst>
          </p:cNvPr>
          <p:cNvSpPr/>
          <p:nvPr/>
        </p:nvSpPr>
        <p:spPr>
          <a:xfrm>
            <a:off x="609600" y="2198688"/>
            <a:ext cx="7848600" cy="2308225"/>
          </a:xfrm>
          <a:prstGeom prst="rect">
            <a:avLst/>
          </a:prstGeom>
        </p:spPr>
        <p:txBody>
          <a:bodyPr>
            <a:spAutoFit/>
          </a:bodyPr>
          <a:lstStyle/>
          <a:p>
            <a:pPr marL="355600" indent="-355600" eaLnBrk="1" hangingPunct="1">
              <a:lnSpc>
                <a:spcPct val="120000"/>
              </a:lnSpc>
              <a:defRPr/>
            </a:pPr>
            <a:r>
              <a:rPr lang="en-US" altLang="zh-CN" sz="2400" dirty="0">
                <a:latin typeface="Times New Roman" panose="02020603050405020304" pitchFamily="18" charset="0"/>
                <a:ea typeface="宋体" panose="02010600030101010101" pitchFamily="2" charset="-122"/>
                <a:cs typeface="+mn-ea"/>
                <a:sym typeface="+mn-lt"/>
              </a:rPr>
              <a:t>1</a:t>
            </a:r>
            <a:r>
              <a:rPr lang="zh-CN" altLang="en-US" sz="2400" dirty="0">
                <a:latin typeface="Times New Roman" panose="02020603050405020304" pitchFamily="18" charset="0"/>
                <a:ea typeface="宋体" panose="02010600030101010101" pitchFamily="2" charset="-122"/>
                <a:cs typeface="+mn-ea"/>
                <a:sym typeface="+mn-lt"/>
              </a:rPr>
              <a:t>）发射区杂质浓度比基区杂质浓度高得多，以保证发射效率</a:t>
            </a:r>
            <a:r>
              <a:rPr lang="el-GR" altLang="zh-CN" sz="2400" i="1" dirty="0">
                <a:latin typeface="Times New Roman" panose="02020603050405020304" pitchFamily="18" charset="0"/>
                <a:ea typeface="宋体" panose="02010600030101010101" pitchFamily="2" charset="-122"/>
                <a:cs typeface="+mn-ea"/>
                <a:sym typeface="+mn-lt"/>
              </a:rPr>
              <a:t>γ</a:t>
            </a:r>
            <a:r>
              <a:rPr lang="en-US" altLang="zh-CN" sz="2400" baseline="-25000" dirty="0">
                <a:latin typeface="Times New Roman" panose="02020603050405020304" pitchFamily="18" charset="0"/>
                <a:ea typeface="宋体" panose="02010600030101010101" pitchFamily="2" charset="-122"/>
                <a:cs typeface="+mn-ea"/>
                <a:sym typeface="+mn-lt"/>
              </a:rPr>
              <a:t>0</a:t>
            </a:r>
            <a:r>
              <a:rPr lang="zh-CN" altLang="en-US" sz="2400" dirty="0">
                <a:latin typeface="Times New Roman" panose="02020603050405020304" pitchFamily="18" charset="0"/>
                <a:ea typeface="宋体" panose="02010600030101010101" pitchFamily="2" charset="-122"/>
                <a:cs typeface="+mn-ea"/>
                <a:sym typeface="+mn-lt"/>
              </a:rPr>
              <a:t>很接近于</a:t>
            </a:r>
            <a:r>
              <a:rPr lang="en-US" altLang="zh-CN" sz="2400" dirty="0">
                <a:latin typeface="Times New Roman" panose="02020603050405020304" pitchFamily="18" charset="0"/>
                <a:ea typeface="宋体" panose="02010600030101010101" pitchFamily="2" charset="-122"/>
                <a:cs typeface="+mn-ea"/>
                <a:sym typeface="+mn-lt"/>
              </a:rPr>
              <a:t>1.</a:t>
            </a:r>
            <a:endParaRPr lang="el-GR" altLang="zh-CN" sz="2400" baseline="-25000" dirty="0">
              <a:latin typeface="Times New Roman" panose="02020603050405020304" pitchFamily="18" charset="0"/>
              <a:ea typeface="宋体" panose="02010600030101010101" pitchFamily="2" charset="-122"/>
              <a:cs typeface="+mn-ea"/>
              <a:sym typeface="+mn-lt"/>
            </a:endParaRPr>
          </a:p>
          <a:p>
            <a:pPr marL="355600" indent="-355600" eaLnBrk="1" hangingPunct="1">
              <a:lnSpc>
                <a:spcPct val="120000"/>
              </a:lnSpc>
              <a:defRPr/>
            </a:pPr>
            <a:r>
              <a:rPr lang="en-US" altLang="zh-CN" sz="2400" dirty="0">
                <a:latin typeface="Times New Roman" panose="02020603050405020304" pitchFamily="18" charset="0"/>
                <a:ea typeface="宋体" panose="02010600030101010101" pitchFamily="2" charset="-122"/>
                <a:cs typeface="+mn-ea"/>
                <a:sym typeface="+mn-lt"/>
              </a:rPr>
              <a:t>2</a:t>
            </a:r>
            <a:r>
              <a:rPr lang="zh-CN" altLang="en-US" sz="2400" dirty="0">
                <a:latin typeface="Times New Roman" panose="02020603050405020304" pitchFamily="18" charset="0"/>
                <a:ea typeface="宋体" panose="02010600030101010101" pitchFamily="2" charset="-122"/>
                <a:cs typeface="+mn-ea"/>
                <a:sym typeface="+mn-lt"/>
              </a:rPr>
              <a:t>）基区宽度</a:t>
            </a:r>
            <a:r>
              <a:rPr lang="en-US" altLang="zh-CN" sz="2400" i="1" dirty="0" err="1">
                <a:latin typeface="Times New Roman" panose="02020603050405020304" pitchFamily="18" charset="0"/>
                <a:ea typeface="宋体" panose="02010600030101010101" pitchFamily="2" charset="-122"/>
                <a:cs typeface="+mn-ea"/>
                <a:sym typeface="+mn-lt"/>
              </a:rPr>
              <a:t>W</a:t>
            </a:r>
            <a:r>
              <a:rPr lang="en-US" altLang="zh-CN" sz="2400" baseline="-25000" dirty="0" err="1">
                <a:latin typeface="Times New Roman" panose="02020603050405020304" pitchFamily="18" charset="0"/>
                <a:ea typeface="宋体" panose="02010600030101010101" pitchFamily="2" charset="-122"/>
                <a:cs typeface="+mn-ea"/>
                <a:sym typeface="+mn-lt"/>
              </a:rPr>
              <a:t>b</a:t>
            </a:r>
            <a:r>
              <a:rPr lang="zh-CN" altLang="en-US" sz="2400" dirty="0">
                <a:latin typeface="Times New Roman" panose="02020603050405020304" pitchFamily="18" charset="0"/>
                <a:ea typeface="宋体" panose="02010600030101010101" pitchFamily="2" charset="-122"/>
                <a:cs typeface="+mn-ea"/>
                <a:sym typeface="+mn-lt"/>
              </a:rPr>
              <a:t>远小于</a:t>
            </a:r>
            <a:r>
              <a:rPr lang="en-US" altLang="zh-CN" sz="2400" i="1" dirty="0" err="1">
                <a:latin typeface="Times New Roman" panose="02020603050405020304" pitchFamily="18" charset="0"/>
                <a:ea typeface="宋体" panose="02010600030101010101" pitchFamily="2" charset="-122"/>
                <a:cs typeface="+mn-ea"/>
                <a:sym typeface="+mn-lt"/>
              </a:rPr>
              <a:t>L</a:t>
            </a:r>
            <a:r>
              <a:rPr lang="en-US" altLang="zh-CN" sz="2400" baseline="-25000" dirty="0" err="1">
                <a:latin typeface="Times New Roman" panose="02020603050405020304" pitchFamily="18" charset="0"/>
                <a:ea typeface="宋体" panose="02010600030101010101" pitchFamily="2" charset="-122"/>
                <a:cs typeface="+mn-ea"/>
                <a:sym typeface="+mn-lt"/>
              </a:rPr>
              <a:t>nB</a:t>
            </a:r>
            <a:r>
              <a:rPr lang="zh-CN" altLang="en-US" sz="2400" dirty="0">
                <a:latin typeface="Times New Roman" panose="02020603050405020304" pitchFamily="18" charset="0"/>
                <a:ea typeface="宋体" panose="02010600030101010101" pitchFamily="2" charset="-122"/>
                <a:cs typeface="+mn-ea"/>
                <a:sym typeface="+mn-lt"/>
              </a:rPr>
              <a:t>，保证基区输运系数很接近于</a:t>
            </a:r>
            <a:r>
              <a:rPr lang="en-US" altLang="zh-CN" sz="2400" dirty="0">
                <a:latin typeface="Times New Roman" panose="02020603050405020304" pitchFamily="18" charset="0"/>
                <a:ea typeface="宋体" panose="02010600030101010101" pitchFamily="2" charset="-122"/>
                <a:cs typeface="+mn-ea"/>
                <a:sym typeface="+mn-lt"/>
              </a:rPr>
              <a:t>1</a:t>
            </a:r>
            <a:r>
              <a:rPr lang="zh-CN" altLang="en-US" sz="2400" dirty="0">
                <a:latin typeface="Times New Roman" panose="02020603050405020304" pitchFamily="18" charset="0"/>
                <a:ea typeface="宋体" panose="02010600030101010101" pitchFamily="2" charset="-122"/>
                <a:cs typeface="+mn-ea"/>
                <a:sym typeface="+mn-lt"/>
              </a:rPr>
              <a:t>。 </a:t>
            </a:r>
          </a:p>
          <a:p>
            <a:pPr marL="355600" indent="-355600" eaLnBrk="1" hangingPunct="1">
              <a:lnSpc>
                <a:spcPct val="120000"/>
              </a:lnSpc>
              <a:defRPr/>
            </a:pPr>
            <a:r>
              <a:rPr lang="en-US" altLang="zh-CN" sz="2400" dirty="0">
                <a:latin typeface="Times New Roman" panose="02020603050405020304" pitchFamily="18" charset="0"/>
                <a:ea typeface="宋体" panose="02010600030101010101" pitchFamily="2" charset="-122"/>
                <a:cs typeface="+mn-ea"/>
                <a:sym typeface="+mn-lt"/>
              </a:rPr>
              <a:t>3</a:t>
            </a:r>
            <a:r>
              <a:rPr lang="zh-CN" altLang="en-US" sz="2400" dirty="0">
                <a:latin typeface="Times New Roman" panose="02020603050405020304" pitchFamily="18" charset="0"/>
                <a:ea typeface="宋体" panose="02010600030101010101" pitchFamily="2" charset="-122"/>
                <a:cs typeface="+mn-ea"/>
                <a:sym typeface="+mn-lt"/>
              </a:rPr>
              <a:t>）发射结正偏，使电子从发射区注入基区；集电极反偏，将电子从基区收集到集电区</a:t>
            </a:r>
          </a:p>
        </p:txBody>
      </p:sp>
    </p:spTree>
    <p:extLst>
      <p:ext uri="{BB962C8B-B14F-4D97-AF65-F5344CB8AC3E}">
        <p14:creationId xmlns:p14="http://schemas.microsoft.com/office/powerpoint/2010/main" val="2573616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F93F3C1-563E-426A-A997-EC05B80D80FE}"/>
              </a:ext>
            </a:extLst>
          </p:cNvPr>
          <p:cNvSpPr txBox="1">
            <a:spLocks noChangeArrowheads="1"/>
          </p:cNvSpPr>
          <p:nvPr/>
        </p:nvSpPr>
        <p:spPr>
          <a:xfrm>
            <a:off x="1043608" y="332656"/>
            <a:ext cx="7942758" cy="838200"/>
          </a:xfrm>
          <a:prstGeom prst="rect">
            <a:avLst/>
          </a:prstGeom>
          <a:noFill/>
          <a:ln/>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3200">
                <a:latin typeface="Times New Roman" panose="02020603050405020304" pitchFamily="18" charset="0"/>
                <a:ea typeface="宋体" panose="02010600030101010101" pitchFamily="2" charset="-122"/>
              </a:rPr>
              <a:t>3.2. 5  </a:t>
            </a:r>
            <a:r>
              <a:rPr lang="zh-CN" altLang="en-US" sz="3200">
                <a:latin typeface="Times New Roman" panose="02020603050405020304" pitchFamily="18" charset="0"/>
                <a:ea typeface="宋体" panose="02010600030101010101" pitchFamily="2" charset="-122"/>
              </a:rPr>
              <a:t>晶体管电流放大系数的定量分析 </a:t>
            </a:r>
            <a:endParaRPr lang="zh-CN" altLang="en-US" sz="3200" dirty="0">
              <a:latin typeface="Times New Roman" panose="02020603050405020304" pitchFamily="18" charset="0"/>
              <a:ea typeface="宋体" panose="02010600030101010101" pitchFamily="2" charset="-122"/>
            </a:endParaRPr>
          </a:p>
        </p:txBody>
      </p:sp>
      <p:sp>
        <p:nvSpPr>
          <p:cNvPr id="3" name="矩形 2">
            <a:extLst>
              <a:ext uri="{FF2B5EF4-FFF2-40B4-BE49-F238E27FC236}">
                <a16:creationId xmlns:a16="http://schemas.microsoft.com/office/drawing/2014/main" id="{AC211CE4-C671-4CFF-B994-87D69566001C}"/>
              </a:ext>
            </a:extLst>
          </p:cNvPr>
          <p:cNvSpPr/>
          <p:nvPr/>
        </p:nvSpPr>
        <p:spPr>
          <a:xfrm>
            <a:off x="241147" y="1650783"/>
            <a:ext cx="8208912" cy="677108"/>
          </a:xfrm>
          <a:prstGeom prst="rect">
            <a:avLst/>
          </a:prstGeom>
        </p:spPr>
        <p:txBody>
          <a:bodyPr wrap="square">
            <a:spAutoFit/>
          </a:bodyPr>
          <a:lstStyle/>
          <a:p>
            <a:pPr>
              <a:buFont typeface="Wingdings" panose="05000000000000000000" pitchFamily="2" charset="2"/>
              <a:buNone/>
            </a:pPr>
            <a:r>
              <a:rPr lang="zh-CN" altLang="en-US" sz="2000"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 发射结的发射效率</a:t>
            </a:r>
            <a:r>
              <a:rPr lang="en-US" altLang="zh-CN" i="1" dirty="0">
                <a:latin typeface="Times New Roman" panose="02020603050405020304" pitchFamily="18" charset="0"/>
                <a:ea typeface="宋体" panose="02010600030101010101" pitchFamily="2" charset="-122"/>
              </a:rPr>
              <a:t>γ</a:t>
            </a:r>
            <a:r>
              <a:rPr lang="en-US" altLang="zh-CN" baseline="-30000" dirty="0">
                <a:latin typeface="Times New Roman" panose="02020603050405020304" pitchFamily="18" charset="0"/>
                <a:ea typeface="宋体" panose="02010600030101010101" pitchFamily="2" charset="-122"/>
              </a:rPr>
              <a:t>0  </a:t>
            </a:r>
            <a:r>
              <a:rPr lang="zh-CN" altLang="en-US" dirty="0">
                <a:latin typeface="Times New Roman" panose="02020603050405020304" pitchFamily="18" charset="0"/>
                <a:ea typeface="宋体" panose="02010600030101010101" pitchFamily="2" charset="-122"/>
              </a:rPr>
              <a:t>对于</a:t>
            </a:r>
            <a:r>
              <a:rPr lang="en-US" altLang="zh-CN" dirty="0">
                <a:latin typeface="Times New Roman" panose="02020603050405020304" pitchFamily="18" charset="0"/>
                <a:ea typeface="宋体" panose="02010600030101010101" pitchFamily="2" charset="-122"/>
              </a:rPr>
              <a:t>NPN</a:t>
            </a:r>
            <a:r>
              <a:rPr lang="zh-CN" altLang="en-US" dirty="0">
                <a:latin typeface="Times New Roman" panose="02020603050405020304" pitchFamily="18" charset="0"/>
                <a:ea typeface="宋体" panose="02010600030101010101" pitchFamily="2" charset="-122"/>
              </a:rPr>
              <a:t>型晶体管，</a:t>
            </a:r>
            <a:r>
              <a:rPr lang="en-US" altLang="zh-CN" i="1" dirty="0">
                <a:latin typeface="Times New Roman" panose="02020603050405020304" pitchFamily="18" charset="0"/>
                <a:ea typeface="宋体" panose="02010600030101010101" pitchFamily="2" charset="-122"/>
              </a:rPr>
              <a:t>γ</a:t>
            </a:r>
            <a:r>
              <a:rPr lang="en-US" altLang="zh-CN" baseline="-30000" dirty="0">
                <a:latin typeface="Times New Roman" panose="02020603050405020304" pitchFamily="18" charset="0"/>
                <a:ea typeface="宋体" panose="02010600030101010101" pitchFamily="2" charset="-122"/>
              </a:rPr>
              <a:t>0</a:t>
            </a:r>
            <a:r>
              <a:rPr lang="zh-CN" altLang="en-US" dirty="0">
                <a:latin typeface="Times New Roman" panose="02020603050405020304" pitchFamily="18" charset="0"/>
                <a:ea typeface="宋体" panose="02010600030101010101" pitchFamily="2" charset="-122"/>
              </a:rPr>
              <a:t>定义为注入基区的电子电流与发射极总电流之比</a:t>
            </a:r>
          </a:p>
        </p:txBody>
      </p:sp>
      <p:graphicFrame>
        <p:nvGraphicFramePr>
          <p:cNvPr id="4" name="Object 14">
            <a:extLst>
              <a:ext uri="{FF2B5EF4-FFF2-40B4-BE49-F238E27FC236}">
                <a16:creationId xmlns:a16="http://schemas.microsoft.com/office/drawing/2014/main" id="{4817F843-7850-4984-AD39-EE7D4BFE7B75}"/>
              </a:ext>
            </a:extLst>
          </p:cNvPr>
          <p:cNvGraphicFramePr>
            <a:graphicFrameLocks noChangeAspect="1"/>
          </p:cNvGraphicFramePr>
          <p:nvPr>
            <p:extLst>
              <p:ext uri="{D42A27DB-BD31-4B8C-83A1-F6EECF244321}">
                <p14:modId xmlns:p14="http://schemas.microsoft.com/office/powerpoint/2010/main" val="3097782399"/>
              </p:ext>
            </p:extLst>
          </p:nvPr>
        </p:nvGraphicFramePr>
        <p:xfrm>
          <a:off x="5014987" y="2406218"/>
          <a:ext cx="1524000" cy="1068387"/>
        </p:xfrm>
        <a:graphic>
          <a:graphicData uri="http://schemas.openxmlformats.org/presentationml/2006/ole">
            <mc:AlternateContent xmlns:mc="http://schemas.openxmlformats.org/markup-compatibility/2006">
              <mc:Choice xmlns:v="urn:schemas-microsoft-com:vml" Requires="v">
                <p:oleObj spid="_x0000_s469060" r:id="rId3" imgW="927100" imgH="647700" progId="Equation.DSMT4">
                  <p:embed/>
                </p:oleObj>
              </mc:Choice>
              <mc:Fallback>
                <p:oleObj r:id="rId3" imgW="927100" imgH="647700" progId="Equation.DSMT4">
                  <p:embed/>
                  <p:pic>
                    <p:nvPicPr>
                      <p:cNvPr id="192526" name="Object 14">
                        <a:extLst>
                          <a:ext uri="{FF2B5EF4-FFF2-40B4-BE49-F238E27FC236}">
                            <a16:creationId xmlns:a16="http://schemas.microsoft.com/office/drawing/2014/main" id="{C2042996-E2D2-4ECE-8909-E60DB4E98E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4987" y="2406218"/>
                        <a:ext cx="1524000" cy="1068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6">
            <a:extLst>
              <a:ext uri="{FF2B5EF4-FFF2-40B4-BE49-F238E27FC236}">
                <a16:creationId xmlns:a16="http://schemas.microsoft.com/office/drawing/2014/main" id="{189E12C6-EDBF-4C58-A930-6EA15B7A2301}"/>
              </a:ext>
            </a:extLst>
          </p:cNvPr>
          <p:cNvGraphicFramePr>
            <a:graphicFrameLocks noChangeAspect="1"/>
          </p:cNvGraphicFramePr>
          <p:nvPr>
            <p:extLst>
              <p:ext uri="{D42A27DB-BD31-4B8C-83A1-F6EECF244321}">
                <p14:modId xmlns:p14="http://schemas.microsoft.com/office/powerpoint/2010/main" val="2932919907"/>
              </p:ext>
            </p:extLst>
          </p:nvPr>
        </p:nvGraphicFramePr>
        <p:xfrm>
          <a:off x="1259632" y="2495049"/>
          <a:ext cx="2695575" cy="771525"/>
        </p:xfrm>
        <a:graphic>
          <a:graphicData uri="http://schemas.openxmlformats.org/presentationml/2006/ole">
            <mc:AlternateContent xmlns:mc="http://schemas.openxmlformats.org/markup-compatibility/2006">
              <mc:Choice xmlns:v="urn:schemas-microsoft-com:vml" Requires="v">
                <p:oleObj spid="_x0000_s469061" name="Equation" r:id="rId5" imgW="1562040" imgH="444240" progId="Equation.DSMT4">
                  <p:embed/>
                </p:oleObj>
              </mc:Choice>
              <mc:Fallback>
                <p:oleObj name="Equation" r:id="rId5" imgW="1562040" imgH="444240" progId="Equation.DSMT4">
                  <p:embed/>
                  <p:pic>
                    <p:nvPicPr>
                      <p:cNvPr id="16386" name="Object 6">
                        <a:extLst>
                          <a:ext uri="{FF2B5EF4-FFF2-40B4-BE49-F238E27FC236}">
                            <a16:creationId xmlns:a16="http://schemas.microsoft.com/office/drawing/2014/main" id="{E50E5DEE-00F0-40E6-838E-25474F05DF00}"/>
                          </a:ext>
                        </a:extLst>
                      </p:cNvPr>
                      <p:cNvPicPr>
                        <a:picLocks noChangeAspect="1" noChangeArrowheads="1"/>
                      </p:cNvPicPr>
                      <p:nvPr/>
                    </p:nvPicPr>
                    <p:blipFill>
                      <a:blip r:embed="rId6"/>
                      <a:srcRect/>
                      <a:stretch>
                        <a:fillRect/>
                      </a:stretch>
                    </p:blipFill>
                    <p:spPr bwMode="auto">
                      <a:xfrm>
                        <a:off x="1259632" y="2495049"/>
                        <a:ext cx="26955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a:extLst>
              <a:ext uri="{FF2B5EF4-FFF2-40B4-BE49-F238E27FC236}">
                <a16:creationId xmlns:a16="http://schemas.microsoft.com/office/drawing/2014/main" id="{0D8E3FDB-CFA5-4CB1-847A-ED3FC2E28AD7}"/>
              </a:ext>
            </a:extLst>
          </p:cNvPr>
          <p:cNvSpPr/>
          <p:nvPr/>
        </p:nvSpPr>
        <p:spPr>
          <a:xfrm>
            <a:off x="112507" y="949154"/>
            <a:ext cx="5596404" cy="584775"/>
          </a:xfrm>
          <a:prstGeom prst="rect">
            <a:avLst/>
          </a:prstGeom>
        </p:spPr>
        <p:txBody>
          <a:bodyPr wrap="none">
            <a:spAutoFit/>
          </a:bodyPr>
          <a:lstStyle/>
          <a:p>
            <a:pPr>
              <a:buFont typeface="Wingdings" panose="05000000000000000000" pitchFamily="2" charset="2"/>
              <a:buNone/>
            </a:pPr>
            <a:r>
              <a:rPr lang="en-US" altLang="zh-CN" sz="3200" dirty="0">
                <a:solidFill>
                  <a:srgbClr val="FF0000"/>
                </a:solidFill>
                <a:latin typeface="Times New Roman" panose="02020603050405020304" pitchFamily="18" charset="0"/>
                <a:ea typeface="宋体" panose="02010600030101010101" pitchFamily="2" charset="-122"/>
              </a:rPr>
              <a:t> </a:t>
            </a:r>
            <a:r>
              <a:rPr lang="en-US" altLang="zh-CN" sz="2400" dirty="0">
                <a:solidFill>
                  <a:srgbClr val="FF0000"/>
                </a:solidFill>
                <a:latin typeface="Times New Roman" panose="02020603050405020304" pitchFamily="18" charset="0"/>
                <a:ea typeface="宋体" panose="02010600030101010101" pitchFamily="2" charset="-122"/>
              </a:rPr>
              <a:t>1. </a:t>
            </a:r>
            <a:r>
              <a:rPr lang="zh-CN" altLang="en-US" sz="2400" dirty="0">
                <a:solidFill>
                  <a:srgbClr val="FF0000"/>
                </a:solidFill>
                <a:latin typeface="Times New Roman" panose="02020603050405020304" pitchFamily="18" charset="0"/>
                <a:ea typeface="宋体" panose="02010600030101010101" pitchFamily="2" charset="-122"/>
              </a:rPr>
              <a:t>均匀基区晶体管电流放大的中间参量 </a:t>
            </a:r>
          </a:p>
        </p:txBody>
      </p:sp>
      <p:sp>
        <p:nvSpPr>
          <p:cNvPr id="8" name="文本框 7">
            <a:extLst>
              <a:ext uri="{FF2B5EF4-FFF2-40B4-BE49-F238E27FC236}">
                <a16:creationId xmlns:a16="http://schemas.microsoft.com/office/drawing/2014/main" id="{7B78A2CE-CD3D-4893-8825-63172324F333}"/>
              </a:ext>
            </a:extLst>
          </p:cNvPr>
          <p:cNvSpPr txBox="1"/>
          <p:nvPr/>
        </p:nvSpPr>
        <p:spPr>
          <a:xfrm>
            <a:off x="406395" y="3884950"/>
            <a:ext cx="8043664" cy="646331"/>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dirty="0">
                <a:latin typeface="Times New Roman" panose="02020603050405020304" pitchFamily="18" charset="0"/>
                <a:ea typeface="宋体" panose="02010600030101010101" pitchFamily="2" charset="-122"/>
                <a:cs typeface="Times New Roman" panose="02020603050405020304" pitchFamily="18" charset="0"/>
              </a:rPr>
              <a:t>由此可见，发射区掺杂浓度越高（ </a:t>
            </a:r>
            <a:r>
              <a:rPr lang="zh-CN" altLang="zh-CN" i="1" dirty="0">
                <a:latin typeface="Times New Roman" panose="02020603050405020304" pitchFamily="18" charset="0"/>
                <a:ea typeface="宋体" panose="02010600030101010101" pitchFamily="2" charset="-122"/>
                <a:cs typeface="Times New Roman" panose="02020603050405020304" pitchFamily="18" charset="0"/>
              </a:rPr>
              <a:t>ρ</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e </a:t>
            </a:r>
            <a:r>
              <a:rPr lang="zh-CN" altLang="zh-CN" dirty="0">
                <a:latin typeface="Times New Roman" panose="02020603050405020304" pitchFamily="18" charset="0"/>
                <a:ea typeface="宋体" panose="02010600030101010101" pitchFamily="2" charset="-122"/>
                <a:cs typeface="Times New Roman" panose="02020603050405020304" pitchFamily="18" charset="0"/>
              </a:rPr>
              <a:t>越小），基区掺杂浓度越低（</a:t>
            </a:r>
            <a:r>
              <a:rPr lang="zh-CN" altLang="zh-CN" i="1" dirty="0">
                <a:latin typeface="Times New Roman" panose="02020603050405020304" pitchFamily="18" charset="0"/>
                <a:ea typeface="宋体" panose="02010600030101010101" pitchFamily="2" charset="-122"/>
                <a:cs typeface="Times New Roman" panose="02020603050405020304" pitchFamily="18" charset="0"/>
                <a:sym typeface="+mn-ea"/>
              </a:rPr>
              <a:t>ρ</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sym typeface="+mn-ea"/>
              </a:rPr>
              <a:t>b </a:t>
            </a:r>
            <a:r>
              <a:rPr lang="zh-CN" altLang="zh-CN" dirty="0">
                <a:latin typeface="Times New Roman" panose="02020603050405020304" pitchFamily="18" charset="0"/>
                <a:ea typeface="宋体" panose="02010600030101010101" pitchFamily="2" charset="-122"/>
                <a:cs typeface="Times New Roman" panose="02020603050405020304" pitchFamily="18" charset="0"/>
              </a:rPr>
              <a:t>越大</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，即 </a:t>
            </a:r>
            <a:r>
              <a:rPr lang="zh-CN" altLang="zh-CN" i="1" dirty="0">
                <a:latin typeface="Times New Roman" panose="02020603050405020304" pitchFamily="18" charset="0"/>
                <a:ea typeface="宋体" panose="02010600030101010101" pitchFamily="2" charset="-122"/>
                <a:cs typeface="Times New Roman" panose="02020603050405020304" pitchFamily="18" charset="0"/>
                <a:sym typeface="+mn-ea"/>
              </a:rPr>
              <a:t>ρ</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e</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zh-CN" i="1" dirty="0">
                <a:latin typeface="Times New Roman" panose="02020603050405020304" pitchFamily="18" charset="0"/>
                <a:ea typeface="宋体" panose="02010600030101010101" pitchFamily="2" charset="-122"/>
                <a:cs typeface="Times New Roman" panose="02020603050405020304" pitchFamily="18" charset="0"/>
                <a:sym typeface="+mn-ea"/>
              </a:rPr>
              <a:t>ρ</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sym typeface="+mn-ea"/>
              </a:rPr>
              <a:t>b </a:t>
            </a:r>
            <a:r>
              <a:rPr lang="zh-CN" altLang="zh-CN" dirty="0">
                <a:latin typeface="Times New Roman" panose="02020603050405020304" pitchFamily="18" charset="0"/>
                <a:ea typeface="宋体" panose="02010600030101010101" pitchFamily="2" charset="-122"/>
                <a:cs typeface="Times New Roman" panose="02020603050405020304" pitchFamily="18" charset="0"/>
              </a:rPr>
              <a:t>越小，</a:t>
            </a:r>
            <a:r>
              <a:rPr lang="zh-CN" altLang="zh-CN" i="1" dirty="0">
                <a:latin typeface="Times New Roman" panose="02020603050405020304" pitchFamily="18" charset="0"/>
                <a:ea typeface="宋体" panose="02010600030101010101" pitchFamily="2" charset="-122"/>
                <a:cs typeface="Times New Roman" panose="02020603050405020304" pitchFamily="18" charset="0"/>
              </a:rPr>
              <a:t>ϒ</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rPr>
              <a:t>0</a:t>
            </a:r>
            <a:r>
              <a:rPr lang="zh-CN" altLang="zh-CN" dirty="0">
                <a:latin typeface="Times New Roman" panose="02020603050405020304" pitchFamily="18" charset="0"/>
                <a:ea typeface="宋体" panose="02010600030101010101" pitchFamily="2" charset="-122"/>
                <a:cs typeface="Times New Roman" panose="02020603050405020304" pitchFamily="18" charset="0"/>
              </a:rPr>
              <a:t>越大；基区宽度</a:t>
            </a:r>
            <a:r>
              <a:rPr lang="zh-CN" altLang="zh-CN" i="1" dirty="0">
                <a:latin typeface="Times New Roman" panose="02020603050405020304" pitchFamily="18" charset="0"/>
                <a:ea typeface="宋体" panose="02010600030101010101" pitchFamily="2" charset="-122"/>
                <a:cs typeface="Times New Roman" panose="02020603050405020304" pitchFamily="18" charset="0"/>
              </a:rPr>
              <a:t>W</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b </a:t>
            </a:r>
            <a:r>
              <a:rPr lang="zh-CN" altLang="zh-CN" dirty="0">
                <a:latin typeface="Times New Roman" panose="02020603050405020304" pitchFamily="18" charset="0"/>
                <a:ea typeface="宋体" panose="02010600030101010101" pitchFamily="2" charset="-122"/>
                <a:cs typeface="Times New Roman" panose="02020603050405020304" pitchFamily="18" charset="0"/>
              </a:rPr>
              <a:t>越小，使 </a:t>
            </a:r>
            <a:r>
              <a:rPr lang="zh-CN" altLang="zh-CN" i="1" dirty="0">
                <a:latin typeface="Times New Roman" panose="02020603050405020304" pitchFamily="18" charset="0"/>
                <a:ea typeface="宋体" panose="02010600030101010101" pitchFamily="2" charset="-122"/>
                <a:cs typeface="Times New Roman" panose="02020603050405020304" pitchFamily="18" charset="0"/>
                <a:sym typeface="+mn-ea"/>
              </a:rPr>
              <a:t>W</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b</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sym typeface="+mn-ea"/>
              </a:rPr>
              <a:t>L</a:t>
            </a:r>
            <a:r>
              <a:rPr lang="en-US" altLang="zh-CN" i="1" baseline="-25000" dirty="0" err="1">
                <a:latin typeface="Times New Roman" panose="02020603050405020304" pitchFamily="18" charset="0"/>
                <a:ea typeface="宋体" panose="02010600030101010101" pitchFamily="2" charset="-122"/>
                <a:cs typeface="Times New Roman" panose="02020603050405020304" pitchFamily="18" charset="0"/>
                <a:sym typeface="+mn-ea"/>
              </a:rPr>
              <a:t>pe</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zh-CN" dirty="0">
                <a:latin typeface="Times New Roman" panose="02020603050405020304" pitchFamily="18" charset="0"/>
                <a:ea typeface="宋体" panose="02010600030101010101" pitchFamily="2" charset="-122"/>
                <a:cs typeface="Times New Roman" panose="02020603050405020304" pitchFamily="18" charset="0"/>
              </a:rPr>
              <a:t>越小， </a:t>
            </a:r>
            <a:r>
              <a:rPr lang="zh-CN" altLang="zh-CN" i="1" dirty="0">
                <a:latin typeface="Times New Roman" panose="02020603050405020304" pitchFamily="18" charset="0"/>
                <a:ea typeface="宋体" panose="02010600030101010101" pitchFamily="2" charset="-122"/>
                <a:cs typeface="Times New Roman" panose="02020603050405020304" pitchFamily="18" charset="0"/>
                <a:sym typeface="+mn-ea"/>
              </a:rPr>
              <a:t>ϒ</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sym typeface="+mn-ea"/>
              </a:rPr>
              <a:t>0 </a:t>
            </a:r>
            <a:r>
              <a:rPr lang="zh-CN" altLang="zh-CN" dirty="0">
                <a:latin typeface="Times New Roman" panose="02020603050405020304" pitchFamily="18" charset="0"/>
                <a:ea typeface="宋体" panose="02010600030101010101" pitchFamily="2" charset="-122"/>
                <a:cs typeface="Times New Roman" panose="02020603050405020304" pitchFamily="18" charset="0"/>
              </a:rPr>
              <a:t>也越大。</a:t>
            </a:r>
          </a:p>
        </p:txBody>
      </p:sp>
    </p:spTree>
    <p:extLst>
      <p:ext uri="{BB962C8B-B14F-4D97-AF65-F5344CB8AC3E}">
        <p14:creationId xmlns:p14="http://schemas.microsoft.com/office/powerpoint/2010/main" val="1487489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950BBC8-300D-4EC2-8A81-EF3E55CBA9A9}"/>
              </a:ext>
            </a:extLst>
          </p:cNvPr>
          <p:cNvSpPr/>
          <p:nvPr/>
        </p:nvSpPr>
        <p:spPr>
          <a:xfrm>
            <a:off x="395536" y="764704"/>
            <a:ext cx="7992888" cy="870751"/>
          </a:xfrm>
          <a:prstGeom prst="rect">
            <a:avLst/>
          </a:prstGeom>
        </p:spPr>
        <p:txBody>
          <a:bodyPr wrap="square">
            <a:spAutoFit/>
          </a:bodyPr>
          <a:lstStyle/>
          <a:p>
            <a:pPr algn="just">
              <a:lnSpc>
                <a:spcPct val="150000"/>
              </a:lnSpc>
              <a:buFont typeface="Wingdings" panose="05000000000000000000" pitchFamily="2" charset="2"/>
              <a:buNone/>
            </a:pPr>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 基区输运系数</a:t>
            </a:r>
            <a:r>
              <a:rPr lang="en-US" altLang="zh-CN" i="1" dirty="0">
                <a:latin typeface="Times New Roman" panose="02020603050405020304" pitchFamily="18" charset="0"/>
                <a:ea typeface="宋体" panose="02010600030101010101" pitchFamily="2" charset="-122"/>
              </a:rPr>
              <a:t>β</a:t>
            </a:r>
            <a:r>
              <a:rPr lang="en-US" altLang="zh-CN" baseline="-30000" dirty="0">
                <a:latin typeface="Times New Roman" panose="02020603050405020304" pitchFamily="18" charset="0"/>
                <a:ea typeface="宋体" panose="02010600030101010101" pitchFamily="2" charset="-122"/>
              </a:rPr>
              <a:t>0</a:t>
            </a:r>
            <a:r>
              <a:rPr lang="en-US" altLang="zh-CN" baseline="30000"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对于</a:t>
            </a:r>
            <a:r>
              <a:rPr lang="en-US" altLang="zh-CN" dirty="0">
                <a:latin typeface="Times New Roman" panose="02020603050405020304" pitchFamily="18" charset="0"/>
                <a:ea typeface="宋体" panose="02010600030101010101" pitchFamily="2" charset="-122"/>
              </a:rPr>
              <a:t>NPN</a:t>
            </a:r>
            <a:r>
              <a:rPr lang="zh-CN" altLang="en-US" dirty="0">
                <a:latin typeface="Times New Roman" panose="02020603050405020304" pitchFamily="18" charset="0"/>
                <a:ea typeface="宋体" panose="02010600030101010101" pitchFamily="2" charset="-122"/>
              </a:rPr>
              <a:t>晶体管，定义为到达集电结边界电子电流与注入基区的电子电流</a:t>
            </a:r>
            <a:r>
              <a:rPr lang="en-US" altLang="zh-CN" i="1" dirty="0">
                <a:latin typeface="Times New Roman" panose="02020603050405020304" pitchFamily="18" charset="0"/>
                <a:ea typeface="宋体" panose="02010600030101010101" pitchFamily="2" charset="-122"/>
              </a:rPr>
              <a:t>I</a:t>
            </a:r>
            <a:r>
              <a:rPr lang="en-US" altLang="zh-CN" baseline="-30000" dirty="0">
                <a:latin typeface="Times New Roman" panose="02020603050405020304" pitchFamily="18" charset="0"/>
                <a:ea typeface="宋体" panose="02010600030101010101" pitchFamily="2" charset="-122"/>
              </a:rPr>
              <a:t>n</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X</a:t>
            </a:r>
            <a:r>
              <a:rPr lang="en-US" altLang="zh-CN" baseline="-30000" dirty="0">
                <a:latin typeface="Times New Roman" panose="02020603050405020304" pitchFamily="18" charset="0"/>
                <a:ea typeface="宋体" panose="02010600030101010101" pitchFamily="2" charset="-122"/>
              </a:rPr>
              <a:t>2</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之比，即有</a:t>
            </a:r>
          </a:p>
        </p:txBody>
      </p:sp>
      <p:graphicFrame>
        <p:nvGraphicFramePr>
          <p:cNvPr id="3" name="Object 19">
            <a:extLst>
              <a:ext uri="{FF2B5EF4-FFF2-40B4-BE49-F238E27FC236}">
                <a16:creationId xmlns:a16="http://schemas.microsoft.com/office/drawing/2014/main" id="{05BAD5CB-B571-4902-B1F3-0ECA7D87CEDF}"/>
              </a:ext>
            </a:extLst>
          </p:cNvPr>
          <p:cNvGraphicFramePr>
            <a:graphicFrameLocks noChangeAspect="1"/>
          </p:cNvGraphicFramePr>
          <p:nvPr>
            <p:extLst>
              <p:ext uri="{D42A27DB-BD31-4B8C-83A1-F6EECF244321}">
                <p14:modId xmlns:p14="http://schemas.microsoft.com/office/powerpoint/2010/main" val="1195915535"/>
              </p:ext>
            </p:extLst>
          </p:nvPr>
        </p:nvGraphicFramePr>
        <p:xfrm>
          <a:off x="3419871" y="1916832"/>
          <a:ext cx="1312337" cy="713656"/>
        </p:xfrm>
        <a:graphic>
          <a:graphicData uri="http://schemas.openxmlformats.org/presentationml/2006/ole">
            <mc:AlternateContent xmlns:mc="http://schemas.openxmlformats.org/markup-compatibility/2006">
              <mc:Choice xmlns:v="urn:schemas-microsoft-com:vml" Requires="v">
                <p:oleObj spid="_x0000_s470088" name="Equation" r:id="rId3" imgW="1302088" imgH="651044" progId="Equation.DSMT4">
                  <p:embed/>
                </p:oleObj>
              </mc:Choice>
              <mc:Fallback>
                <p:oleObj name="Equation" r:id="rId3" imgW="1302088" imgH="651044" progId="Equation.DSMT4">
                  <p:embed/>
                  <p:pic>
                    <p:nvPicPr>
                      <p:cNvPr id="193555" name="Object 19">
                        <a:extLst>
                          <a:ext uri="{FF2B5EF4-FFF2-40B4-BE49-F238E27FC236}">
                            <a16:creationId xmlns:a16="http://schemas.microsoft.com/office/drawing/2014/main" id="{B16B5830-794D-4D30-A8CE-01EBE00807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1" y="1916832"/>
                        <a:ext cx="1312337" cy="713656"/>
                      </a:xfrm>
                      <a:prstGeom prst="rect">
                        <a:avLst/>
                      </a:prstGeom>
                      <a:noFill/>
                    </p:spPr>
                  </p:pic>
                </p:oleObj>
              </mc:Fallback>
            </mc:AlternateContent>
          </a:graphicData>
        </a:graphic>
      </p:graphicFrame>
      <p:graphicFrame>
        <p:nvGraphicFramePr>
          <p:cNvPr id="4" name="Object 5">
            <a:extLst>
              <a:ext uri="{FF2B5EF4-FFF2-40B4-BE49-F238E27FC236}">
                <a16:creationId xmlns:a16="http://schemas.microsoft.com/office/drawing/2014/main" id="{560A9DCA-2AF4-4EB2-A940-930B0CABDE43}"/>
              </a:ext>
            </a:extLst>
          </p:cNvPr>
          <p:cNvGraphicFramePr>
            <a:graphicFrameLocks noChangeAspect="1"/>
          </p:cNvGraphicFramePr>
          <p:nvPr>
            <p:extLst>
              <p:ext uri="{D42A27DB-BD31-4B8C-83A1-F6EECF244321}">
                <p14:modId xmlns:p14="http://schemas.microsoft.com/office/powerpoint/2010/main" val="4291743278"/>
              </p:ext>
            </p:extLst>
          </p:nvPr>
        </p:nvGraphicFramePr>
        <p:xfrm>
          <a:off x="1628775" y="1916113"/>
          <a:ext cx="946150" cy="714375"/>
        </p:xfrm>
        <a:graphic>
          <a:graphicData uri="http://schemas.openxmlformats.org/presentationml/2006/ole">
            <mc:AlternateContent xmlns:mc="http://schemas.openxmlformats.org/markup-compatibility/2006">
              <mc:Choice xmlns:v="urn:schemas-microsoft-com:vml" Requires="v">
                <p:oleObj spid="_x0000_s470089" name="Equation" r:id="rId5" imgW="571320" imgH="431640" progId="Equation.DSMT4">
                  <p:embed/>
                </p:oleObj>
              </mc:Choice>
              <mc:Fallback>
                <p:oleObj name="Equation" r:id="rId5" imgW="571320" imgH="431640" progId="Equation.DSMT4">
                  <p:embed/>
                  <p:pic>
                    <p:nvPicPr>
                      <p:cNvPr id="16387" name="Object 5">
                        <a:extLst>
                          <a:ext uri="{FF2B5EF4-FFF2-40B4-BE49-F238E27FC236}">
                            <a16:creationId xmlns:a16="http://schemas.microsoft.com/office/drawing/2014/main" id="{D71FA636-1AB1-4F2D-8FA1-7151079FEB50}"/>
                          </a:ext>
                        </a:extLst>
                      </p:cNvPr>
                      <p:cNvPicPr>
                        <a:picLocks noChangeAspect="1" noChangeArrowheads="1"/>
                      </p:cNvPicPr>
                      <p:nvPr/>
                    </p:nvPicPr>
                    <p:blipFill>
                      <a:blip r:embed="rId6"/>
                      <a:srcRect/>
                      <a:stretch>
                        <a:fillRect/>
                      </a:stretch>
                    </p:blipFill>
                    <p:spPr bwMode="auto">
                      <a:xfrm>
                        <a:off x="1628775" y="1916113"/>
                        <a:ext cx="9461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文本框 5">
            <a:extLst>
              <a:ext uri="{FF2B5EF4-FFF2-40B4-BE49-F238E27FC236}">
                <a16:creationId xmlns:a16="http://schemas.microsoft.com/office/drawing/2014/main" id="{A4EF075F-BC40-496A-B86B-DEE84AB37176}"/>
              </a:ext>
            </a:extLst>
          </p:cNvPr>
          <p:cNvSpPr txBox="1"/>
          <p:nvPr/>
        </p:nvSpPr>
        <p:spPr>
          <a:xfrm>
            <a:off x="539552" y="3417302"/>
            <a:ext cx="7992888" cy="675640"/>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基区宽度</a:t>
            </a:r>
            <a:r>
              <a:rPr lang="zh-CN" altLang="zh-CN" i="1" dirty="0">
                <a:latin typeface="Times New Roman" panose="02020603050405020304" pitchFamily="18" charset="0"/>
                <a:ea typeface="宋体" panose="02010600030101010101" pitchFamily="2" charset="-122"/>
                <a:cs typeface="Times New Roman" panose="02020603050405020304" pitchFamily="18" charset="0"/>
                <a:sym typeface="+mn-ea"/>
              </a:rPr>
              <a:t>W</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与基区少子（电子）扩散长度 </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sym typeface="+mn-ea"/>
              </a:rPr>
              <a:t>L</a:t>
            </a:r>
            <a:r>
              <a:rPr lang="en-US" altLang="zh-CN" i="1" baseline="-25000" dirty="0" err="1">
                <a:latin typeface="Times New Roman" panose="02020603050405020304" pitchFamily="18" charset="0"/>
                <a:ea typeface="宋体" panose="02010600030101010101" pitchFamily="2" charset="-122"/>
                <a:cs typeface="Times New Roman" panose="02020603050405020304" pitchFamily="18" charset="0"/>
                <a:sym typeface="+mn-ea"/>
              </a:rPr>
              <a:t>nb</a:t>
            </a:r>
            <a:r>
              <a:rPr lang="zh-CN" altLang="en-US" dirty="0">
                <a:latin typeface="Times New Roman" panose="02020603050405020304" pitchFamily="18" charset="0"/>
                <a:ea typeface="宋体" panose="02010600030101010101" pitchFamily="2" charset="-122"/>
                <a:cs typeface="Times New Roman" panose="02020603050405020304" pitchFamily="18" charset="0"/>
              </a:rPr>
              <a:t> 之比越小，</a:t>
            </a:r>
            <a:r>
              <a:rPr lang="zh-CN" altLang="en-US" i="1" dirty="0">
                <a:latin typeface="Times New Roman" panose="02020603050405020304" pitchFamily="18" charset="0"/>
                <a:ea typeface="宋体" panose="02010600030101010101" pitchFamily="2" charset="-122"/>
                <a:cs typeface="Times New Roman" panose="02020603050405020304" pitchFamily="18" charset="0"/>
              </a:rPr>
              <a:t>β</a:t>
            </a:r>
            <a:r>
              <a:rPr lang="en-US" altLang="zh-CN" i="1" baseline="-25000"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0</a:t>
            </a:r>
            <a:r>
              <a:rPr lang="en-US" altLang="zh-CN" i="1" baseline="30000"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越大。</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也就是说</a:t>
            </a:r>
            <a:r>
              <a:rPr lang="zh-CN" altLang="zh-CN" i="1" dirty="0">
                <a:latin typeface="Times New Roman" panose="02020603050405020304" pitchFamily="18" charset="0"/>
                <a:ea typeface="宋体" panose="02010600030101010101" pitchFamily="2" charset="-122"/>
                <a:cs typeface="Times New Roman" panose="02020603050405020304" pitchFamily="18" charset="0"/>
                <a:sym typeface="+mn-ea"/>
              </a:rPr>
              <a:t>W</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b</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&lt;&lt;</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sym typeface="+mn-ea"/>
              </a:rPr>
              <a:t>L</a:t>
            </a:r>
            <a:r>
              <a:rPr lang="en-US" altLang="zh-CN" i="1" baseline="-25000" dirty="0" err="1">
                <a:latin typeface="Times New Roman" panose="02020603050405020304" pitchFamily="18" charset="0"/>
                <a:ea typeface="宋体" panose="02010600030101010101" pitchFamily="2" charset="-122"/>
                <a:cs typeface="Times New Roman" panose="02020603050405020304" pitchFamily="18" charset="0"/>
                <a:sym typeface="+mn-ea"/>
              </a:rPr>
              <a:t>nb</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zh-CN" dirty="0">
                <a:latin typeface="Times New Roman" panose="02020603050405020304" pitchFamily="18" charset="0"/>
                <a:ea typeface="宋体" panose="02010600030101010101" pitchFamily="2" charset="-122"/>
                <a:cs typeface="Times New Roman" panose="02020603050405020304" pitchFamily="18" charset="0"/>
              </a:rPr>
              <a:t>的话就可以使 </a:t>
            </a:r>
            <a:r>
              <a:rPr lang="zh-CN" altLang="en-US" i="1" dirty="0">
                <a:latin typeface="Times New Roman" panose="02020603050405020304" pitchFamily="18" charset="0"/>
                <a:ea typeface="宋体" panose="02010600030101010101" pitchFamily="2" charset="-122"/>
                <a:cs typeface="Times New Roman" panose="02020603050405020304" pitchFamily="18" charset="0"/>
                <a:sym typeface="+mn-ea"/>
              </a:rPr>
              <a:t>β</a:t>
            </a:r>
            <a:r>
              <a:rPr lang="en-US" altLang="zh-CN" i="1" baseline="-25000" dirty="0">
                <a:uFillTx/>
                <a:latin typeface="Times New Roman" panose="02020603050405020304" pitchFamily="18" charset="0"/>
                <a:ea typeface="宋体" panose="02010600030101010101" pitchFamily="2" charset="-122"/>
                <a:cs typeface="Times New Roman" panose="02020603050405020304" pitchFamily="18" charset="0"/>
                <a:sym typeface="+mn-ea"/>
              </a:rPr>
              <a:t>0</a:t>
            </a:r>
            <a:r>
              <a:rPr lang="en-US" altLang="zh-CN" i="1" baseline="30000" dirty="0">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 十分接近于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3305755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5D108BE-A0B1-45BE-9731-F4A204AFF7A2}"/>
              </a:ext>
            </a:extLst>
          </p:cNvPr>
          <p:cNvSpPr/>
          <p:nvPr/>
        </p:nvSpPr>
        <p:spPr>
          <a:xfrm>
            <a:off x="395536" y="764704"/>
            <a:ext cx="6399584" cy="455253"/>
          </a:xfrm>
          <a:prstGeom prst="rect">
            <a:avLst/>
          </a:prstGeom>
        </p:spPr>
        <p:txBody>
          <a:bodyPr wrap="square">
            <a:spAutoFit/>
          </a:bodyPr>
          <a:lstStyle/>
          <a:p>
            <a:pPr algn="just">
              <a:lnSpc>
                <a:spcPct val="150000"/>
              </a:lnSpc>
              <a:buFont typeface="Wingdings" panose="05000000000000000000" pitchFamily="2" charset="2"/>
              <a:buNone/>
            </a:pP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3</a:t>
            </a:r>
            <a:r>
              <a:rPr lang="zh-CN" altLang="en-US" dirty="0">
                <a:latin typeface="Times New Roman" panose="02020603050405020304" pitchFamily="18" charset="0"/>
                <a:ea typeface="宋体" panose="02010600030101010101" pitchFamily="2" charset="-122"/>
              </a:rPr>
              <a:t>）晶体管直流电流放大系数与</a:t>
            </a:r>
            <a:r>
              <a:rPr lang="en-US" altLang="zh-CN" i="1" dirty="0">
                <a:latin typeface="Times New Roman" panose="02020603050405020304" pitchFamily="18" charset="0"/>
                <a:ea typeface="宋体" panose="02010600030101010101" pitchFamily="2" charset="-122"/>
              </a:rPr>
              <a:t>γ</a:t>
            </a:r>
            <a:r>
              <a:rPr lang="en-US" altLang="zh-CN" baseline="-30000" dirty="0">
                <a:latin typeface="Times New Roman" panose="02020603050405020304" pitchFamily="18" charset="0"/>
                <a:ea typeface="宋体" panose="02010600030101010101" pitchFamily="2" charset="-122"/>
              </a:rPr>
              <a:t>0</a:t>
            </a:r>
            <a:r>
              <a:rPr lang="zh-CN" altLang="en-US" dirty="0">
                <a:latin typeface="Times New Roman" panose="02020603050405020304" pitchFamily="18" charset="0"/>
                <a:ea typeface="宋体" panose="02010600030101010101" pitchFamily="2" charset="-122"/>
              </a:rPr>
              <a:t>和</a:t>
            </a:r>
            <a:r>
              <a:rPr lang="en-US" altLang="zh-CN" i="1" dirty="0">
                <a:latin typeface="Times New Roman" panose="02020603050405020304" pitchFamily="18" charset="0"/>
                <a:ea typeface="宋体" panose="02010600030101010101" pitchFamily="2" charset="-122"/>
              </a:rPr>
              <a:t>β</a:t>
            </a:r>
            <a:r>
              <a:rPr lang="en-US" altLang="zh-CN" baseline="-30000" dirty="0">
                <a:latin typeface="Times New Roman" panose="02020603050405020304" pitchFamily="18" charset="0"/>
                <a:ea typeface="宋体" panose="02010600030101010101" pitchFamily="2" charset="-122"/>
              </a:rPr>
              <a:t>0</a:t>
            </a:r>
            <a:r>
              <a:rPr lang="en-US" altLang="zh-CN" baseline="30000"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的关系 </a:t>
            </a:r>
          </a:p>
        </p:txBody>
      </p:sp>
      <p:graphicFrame>
        <p:nvGraphicFramePr>
          <p:cNvPr id="3" name="Object 26">
            <a:extLst>
              <a:ext uri="{FF2B5EF4-FFF2-40B4-BE49-F238E27FC236}">
                <a16:creationId xmlns:a16="http://schemas.microsoft.com/office/drawing/2014/main" id="{9D89F444-B478-43A8-AF9A-7A457631E4B8}"/>
              </a:ext>
            </a:extLst>
          </p:cNvPr>
          <p:cNvGraphicFramePr>
            <a:graphicFrameLocks noChangeAspect="1"/>
          </p:cNvGraphicFramePr>
          <p:nvPr>
            <p:extLst>
              <p:ext uri="{D42A27DB-BD31-4B8C-83A1-F6EECF244321}">
                <p14:modId xmlns:p14="http://schemas.microsoft.com/office/powerpoint/2010/main" val="3217375012"/>
              </p:ext>
            </p:extLst>
          </p:nvPr>
        </p:nvGraphicFramePr>
        <p:xfrm>
          <a:off x="4258890" y="3163312"/>
          <a:ext cx="2057400" cy="563562"/>
        </p:xfrm>
        <a:graphic>
          <a:graphicData uri="http://schemas.openxmlformats.org/presentationml/2006/ole">
            <mc:AlternateContent xmlns:mc="http://schemas.openxmlformats.org/markup-compatibility/2006">
              <mc:Choice xmlns:v="urn:schemas-microsoft-com:vml" Requires="v">
                <p:oleObj spid="_x0000_s471170" r:id="rId3" imgW="1701800" imgH="469900" progId="Equation.DSMT4">
                  <p:embed/>
                </p:oleObj>
              </mc:Choice>
              <mc:Fallback>
                <p:oleObj r:id="rId3" imgW="1701800" imgH="469900" progId="Equation.DSMT4">
                  <p:embed/>
                  <p:pic>
                    <p:nvPicPr>
                      <p:cNvPr id="6" name="Object 26">
                        <a:extLst>
                          <a:ext uri="{FF2B5EF4-FFF2-40B4-BE49-F238E27FC236}">
                            <a16:creationId xmlns:a16="http://schemas.microsoft.com/office/drawing/2014/main" id="{43B9B9E7-608C-4972-BA75-A786F4EA68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8890" y="3163312"/>
                        <a:ext cx="2057400" cy="563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22">
            <a:extLst>
              <a:ext uri="{FF2B5EF4-FFF2-40B4-BE49-F238E27FC236}">
                <a16:creationId xmlns:a16="http://schemas.microsoft.com/office/drawing/2014/main" id="{378921CF-AC0C-4A0C-A136-7BEFA565BFF6}"/>
              </a:ext>
            </a:extLst>
          </p:cNvPr>
          <p:cNvGraphicFramePr>
            <a:graphicFrameLocks noChangeAspect="1"/>
          </p:cNvGraphicFramePr>
          <p:nvPr>
            <p:extLst>
              <p:ext uri="{D42A27DB-BD31-4B8C-83A1-F6EECF244321}">
                <p14:modId xmlns:p14="http://schemas.microsoft.com/office/powerpoint/2010/main" val="1092598254"/>
              </p:ext>
            </p:extLst>
          </p:nvPr>
        </p:nvGraphicFramePr>
        <p:xfrm>
          <a:off x="3799599" y="2244405"/>
          <a:ext cx="1405259" cy="566512"/>
        </p:xfrm>
        <a:graphic>
          <a:graphicData uri="http://schemas.openxmlformats.org/presentationml/2006/ole">
            <mc:AlternateContent xmlns:mc="http://schemas.openxmlformats.org/markup-compatibility/2006">
              <mc:Choice xmlns:v="urn:schemas-microsoft-com:vml" Requires="v">
                <p:oleObj spid="_x0000_s471171" r:id="rId5" imgW="1282700" imgH="431800" progId="Equation.DSMT4">
                  <p:embed/>
                </p:oleObj>
              </mc:Choice>
              <mc:Fallback>
                <p:oleObj r:id="rId5" imgW="1282700" imgH="431800" progId="Equation.DSMT4">
                  <p:embed/>
                  <p:pic>
                    <p:nvPicPr>
                      <p:cNvPr id="7" name="Object 22">
                        <a:extLst>
                          <a:ext uri="{FF2B5EF4-FFF2-40B4-BE49-F238E27FC236}">
                            <a16:creationId xmlns:a16="http://schemas.microsoft.com/office/drawing/2014/main" id="{903C8ABB-4738-4F1D-BE06-DFAC9C9BE8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9599" y="2244405"/>
                        <a:ext cx="1405259" cy="566512"/>
                      </a:xfrm>
                      <a:prstGeom prst="rect">
                        <a:avLst/>
                      </a:prstGeom>
                      <a:noFill/>
                    </p:spPr>
                  </p:pic>
                </p:oleObj>
              </mc:Fallback>
            </mc:AlternateContent>
          </a:graphicData>
        </a:graphic>
      </p:graphicFrame>
      <p:graphicFrame>
        <p:nvGraphicFramePr>
          <p:cNvPr id="5" name="Object 24">
            <a:extLst>
              <a:ext uri="{FF2B5EF4-FFF2-40B4-BE49-F238E27FC236}">
                <a16:creationId xmlns:a16="http://schemas.microsoft.com/office/drawing/2014/main" id="{AAE283D8-443D-415E-88A7-0C791FF7826E}"/>
              </a:ext>
            </a:extLst>
          </p:cNvPr>
          <p:cNvGraphicFramePr>
            <a:graphicFrameLocks noChangeAspect="1"/>
          </p:cNvGraphicFramePr>
          <p:nvPr>
            <p:extLst>
              <p:ext uri="{D42A27DB-BD31-4B8C-83A1-F6EECF244321}">
                <p14:modId xmlns:p14="http://schemas.microsoft.com/office/powerpoint/2010/main" val="3295883675"/>
              </p:ext>
            </p:extLst>
          </p:nvPr>
        </p:nvGraphicFramePr>
        <p:xfrm>
          <a:off x="6021938" y="2230033"/>
          <a:ext cx="991468" cy="595256"/>
        </p:xfrm>
        <a:graphic>
          <a:graphicData uri="http://schemas.openxmlformats.org/presentationml/2006/ole">
            <mc:AlternateContent xmlns:mc="http://schemas.openxmlformats.org/markup-compatibility/2006">
              <mc:Choice xmlns:v="urn:schemas-microsoft-com:vml" Requires="v">
                <p:oleObj spid="_x0000_s471172" r:id="rId7" imgW="710891" imgH="431613" progId="Equation.DSMT4">
                  <p:embed/>
                </p:oleObj>
              </mc:Choice>
              <mc:Fallback>
                <p:oleObj r:id="rId7" imgW="710891" imgH="431613" progId="Equation.DSMT4">
                  <p:embed/>
                  <p:pic>
                    <p:nvPicPr>
                      <p:cNvPr id="8" name="Object 24">
                        <a:extLst>
                          <a:ext uri="{FF2B5EF4-FFF2-40B4-BE49-F238E27FC236}">
                            <a16:creationId xmlns:a16="http://schemas.microsoft.com/office/drawing/2014/main" id="{66CD1ED5-A8B5-4DED-9C83-C4A3A69364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1938" y="2230033"/>
                        <a:ext cx="991468" cy="595256"/>
                      </a:xfrm>
                      <a:prstGeom prst="rect">
                        <a:avLst/>
                      </a:prstGeom>
                      <a:noFill/>
                    </p:spPr>
                  </p:pic>
                </p:oleObj>
              </mc:Fallback>
            </mc:AlternateContent>
          </a:graphicData>
        </a:graphic>
      </p:graphicFrame>
      <p:sp>
        <p:nvSpPr>
          <p:cNvPr id="6" name="矩形 5">
            <a:extLst>
              <a:ext uri="{FF2B5EF4-FFF2-40B4-BE49-F238E27FC236}">
                <a16:creationId xmlns:a16="http://schemas.microsoft.com/office/drawing/2014/main" id="{D4C3186C-FAF3-446B-B2AE-E51F5340C24F}"/>
              </a:ext>
            </a:extLst>
          </p:cNvPr>
          <p:cNvSpPr/>
          <p:nvPr/>
        </p:nvSpPr>
        <p:spPr>
          <a:xfrm>
            <a:off x="5448379" y="2342995"/>
            <a:ext cx="415498" cy="369332"/>
          </a:xfrm>
          <a:prstGeom prst="rect">
            <a:avLst/>
          </a:prstGeom>
        </p:spPr>
        <p:txBody>
          <a:bodyPr wrap="none">
            <a:spAutoFit/>
          </a:bodyPr>
          <a:lstStyle/>
          <a:p>
            <a:r>
              <a:rPr lang="zh-CN" altLang="en-US" dirty="0">
                <a:latin typeface="Times New Roman" panose="02020603050405020304" pitchFamily="18" charset="0"/>
                <a:ea typeface="宋体" panose="02010600030101010101" pitchFamily="2" charset="-122"/>
              </a:rPr>
              <a:t>或</a:t>
            </a:r>
          </a:p>
        </p:txBody>
      </p:sp>
      <p:graphicFrame>
        <p:nvGraphicFramePr>
          <p:cNvPr id="7" name="Object 20">
            <a:extLst>
              <a:ext uri="{FF2B5EF4-FFF2-40B4-BE49-F238E27FC236}">
                <a16:creationId xmlns:a16="http://schemas.microsoft.com/office/drawing/2014/main" id="{33253709-A32B-4A9C-8512-AD40AD677993}"/>
              </a:ext>
            </a:extLst>
          </p:cNvPr>
          <p:cNvGraphicFramePr>
            <a:graphicFrameLocks noChangeAspect="1"/>
          </p:cNvGraphicFramePr>
          <p:nvPr>
            <p:extLst>
              <p:ext uri="{D42A27DB-BD31-4B8C-83A1-F6EECF244321}">
                <p14:modId xmlns:p14="http://schemas.microsoft.com/office/powerpoint/2010/main" val="3669255407"/>
              </p:ext>
            </p:extLst>
          </p:nvPr>
        </p:nvGraphicFramePr>
        <p:xfrm>
          <a:off x="3645674" y="1375004"/>
          <a:ext cx="3733800" cy="611187"/>
        </p:xfrm>
        <a:graphic>
          <a:graphicData uri="http://schemas.openxmlformats.org/presentationml/2006/ole">
            <mc:AlternateContent xmlns:mc="http://schemas.openxmlformats.org/markup-compatibility/2006">
              <mc:Choice xmlns:v="urn:schemas-microsoft-com:vml" Requires="v">
                <p:oleObj spid="_x0000_s471173" r:id="rId9" imgW="2844800" imgH="469900" progId="Equation.DSMT4">
                  <p:embed/>
                </p:oleObj>
              </mc:Choice>
              <mc:Fallback>
                <p:oleObj r:id="rId9" imgW="2844800" imgH="469900" progId="Equation.DSMT4">
                  <p:embed/>
                  <p:pic>
                    <p:nvPicPr>
                      <p:cNvPr id="12" name="Object 20">
                        <a:extLst>
                          <a:ext uri="{FF2B5EF4-FFF2-40B4-BE49-F238E27FC236}">
                            <a16:creationId xmlns:a16="http://schemas.microsoft.com/office/drawing/2014/main" id="{90FF7634-0CFC-4B41-98DA-5EE66F4D43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5674" y="1375004"/>
                        <a:ext cx="3733800" cy="611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a:extLst>
              <a:ext uri="{FF2B5EF4-FFF2-40B4-BE49-F238E27FC236}">
                <a16:creationId xmlns:a16="http://schemas.microsoft.com/office/drawing/2014/main" id="{E6E521A0-F9F6-474A-9DF5-5F84CB539764}"/>
              </a:ext>
            </a:extLst>
          </p:cNvPr>
          <p:cNvSpPr/>
          <p:nvPr/>
        </p:nvSpPr>
        <p:spPr>
          <a:xfrm>
            <a:off x="710202" y="1522492"/>
            <a:ext cx="2441694" cy="338554"/>
          </a:xfrm>
          <a:prstGeom prst="rect">
            <a:avLst/>
          </a:prstGeom>
        </p:spPr>
        <p:txBody>
          <a:bodyPr wrap="none">
            <a:spAutoFit/>
          </a:bodyPr>
          <a:lstStyle/>
          <a:p>
            <a:r>
              <a:rPr lang="zh-CN" altLang="en-US" sz="1600" dirty="0">
                <a:latin typeface="Times New Roman" panose="02020603050405020304" pitchFamily="18" charset="0"/>
                <a:ea typeface="宋体" panose="02010600030101010101" pitchFamily="2" charset="-122"/>
                <a:cs typeface="+mn-ea"/>
                <a:sym typeface="+mn-lt"/>
              </a:rPr>
              <a:t>共基极直流电流放大倍数</a:t>
            </a:r>
            <a:endParaRPr lang="zh-CN" altLang="en-US" sz="1600" dirty="0">
              <a:latin typeface="Times New Roman" panose="02020603050405020304" pitchFamily="18" charset="0"/>
              <a:ea typeface="宋体" panose="02010600030101010101" pitchFamily="2" charset="-122"/>
            </a:endParaRPr>
          </a:p>
        </p:txBody>
      </p:sp>
      <p:sp>
        <p:nvSpPr>
          <p:cNvPr id="9" name="矩形 8">
            <a:extLst>
              <a:ext uri="{FF2B5EF4-FFF2-40B4-BE49-F238E27FC236}">
                <a16:creationId xmlns:a16="http://schemas.microsoft.com/office/drawing/2014/main" id="{CDA238BA-D1FC-44F4-8DE9-4E22C2569532}"/>
              </a:ext>
            </a:extLst>
          </p:cNvPr>
          <p:cNvSpPr/>
          <p:nvPr/>
        </p:nvSpPr>
        <p:spPr>
          <a:xfrm>
            <a:off x="726654" y="2349129"/>
            <a:ext cx="2646878" cy="338554"/>
          </a:xfrm>
          <a:prstGeom prst="rect">
            <a:avLst/>
          </a:prstGeom>
        </p:spPr>
        <p:txBody>
          <a:bodyPr wrap="none">
            <a:spAutoFit/>
          </a:bodyPr>
          <a:lstStyle/>
          <a:p>
            <a:r>
              <a:rPr lang="zh-CN" altLang="en-US" sz="1600" dirty="0">
                <a:latin typeface="Times New Roman" panose="02020603050405020304" pitchFamily="18" charset="0"/>
                <a:ea typeface="宋体" panose="02010600030101010101" pitchFamily="2" charset="-122"/>
                <a:cs typeface="+mn-ea"/>
                <a:sym typeface="+mn-lt"/>
              </a:rPr>
              <a:t>共发射极直流电流放大倍数</a:t>
            </a:r>
            <a:endParaRPr lang="zh-CN" altLang="en-US" sz="1600" dirty="0">
              <a:latin typeface="Times New Roman" panose="02020603050405020304" pitchFamily="18" charset="0"/>
              <a:ea typeface="宋体" panose="02010600030101010101" pitchFamily="2" charset="-122"/>
            </a:endParaRPr>
          </a:p>
        </p:txBody>
      </p:sp>
      <p:sp>
        <p:nvSpPr>
          <p:cNvPr id="12" name="文本框 11">
            <a:extLst>
              <a:ext uri="{FF2B5EF4-FFF2-40B4-BE49-F238E27FC236}">
                <a16:creationId xmlns:a16="http://schemas.microsoft.com/office/drawing/2014/main" id="{361400EE-8B37-4AB6-B17A-FC7A6896179A}"/>
              </a:ext>
            </a:extLst>
          </p:cNvPr>
          <p:cNvSpPr txBox="1"/>
          <p:nvPr/>
        </p:nvSpPr>
        <p:spPr>
          <a:xfrm>
            <a:off x="365111" y="4031943"/>
            <a:ext cx="7951305"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共基极直流电流放大系数 </a:t>
            </a:r>
            <a:r>
              <a:rPr lang="zh-CN" altLang="en-US" i="1"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α</a:t>
            </a:r>
            <a:r>
              <a:rPr lang="en-US" altLang="zh-CN" baseline="-25000"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0 </a:t>
            </a:r>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是由晶体管结构（体现在基区宽度</a:t>
            </a:r>
            <a:r>
              <a:rPr lang="en-US" altLang="zh-CN" i="1" dirty="0" err="1">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w</a:t>
            </a:r>
            <a:r>
              <a:rPr lang="en-US" altLang="zh-CN" baseline="-25000" dirty="0" err="1">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b</a:t>
            </a:r>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上）以及材料参数（体现在发射区、基区电阻率和少子扩散长度上）所决定。</a:t>
            </a:r>
            <a:endParaRPr lang="en-US" altLang="zh-CN"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与外电路无关，它是表征晶体管自身特性的一个重要参数。从设计观点看，</a:t>
            </a:r>
            <a:r>
              <a:rPr lang="en-US" altLang="zh-CN" i="1" dirty="0" err="1">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W</a:t>
            </a:r>
            <a:r>
              <a:rPr lang="en-US" altLang="zh-CN" baseline="-25000" dirty="0" err="1">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b</a:t>
            </a:r>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a:t>
            </a:r>
            <a:r>
              <a:rPr lang="zh-CN" altLang="en-US" i="1"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ρ</a:t>
            </a:r>
            <a:r>
              <a:rPr lang="en-US" altLang="zh-CN" i="1" baseline="-25000"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e </a:t>
            </a:r>
            <a:r>
              <a:rPr lang="en-US" altLang="zh-CN"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a:t>
            </a:r>
            <a:r>
              <a:rPr lang="zh-CN" altLang="en-US" i="1" dirty="0">
                <a:uFillTx/>
                <a:latin typeface="Times New Roman" panose="02020603050405020304" pitchFamily="18" charset="0"/>
                <a:ea typeface="宋体" panose="02010600030101010101" pitchFamily="2" charset="-122"/>
                <a:cs typeface="Times New Roman" panose="02020603050405020304" pitchFamily="18" charset="0"/>
                <a:sym typeface="+mn-ea"/>
              </a:rPr>
              <a:t>ρ</a:t>
            </a:r>
            <a:r>
              <a:rPr lang="en-US" altLang="zh-CN" baseline="-25000" dirty="0">
                <a:uFillTx/>
                <a:latin typeface="Times New Roman" panose="02020603050405020304" pitchFamily="18" charset="0"/>
                <a:ea typeface="宋体" panose="02010600030101010101" pitchFamily="2" charset="-122"/>
                <a:cs typeface="Times New Roman" panose="02020603050405020304" pitchFamily="18" charset="0"/>
                <a:sym typeface="+mn-ea"/>
              </a:rPr>
              <a:t>b</a:t>
            </a:r>
            <a:r>
              <a:rPr lang="zh-CN" altLang="en-US" dirty="0">
                <a:uFillTx/>
                <a:latin typeface="Times New Roman" panose="02020603050405020304" pitchFamily="18" charset="0"/>
                <a:ea typeface="宋体" panose="02010600030101010101" pitchFamily="2" charset="-122"/>
                <a:cs typeface="Times New Roman" panose="02020603050405020304" pitchFamily="18" charset="0"/>
                <a:sym typeface="+mn-ea"/>
              </a:rPr>
              <a:t>越小，</a:t>
            </a:r>
            <a:r>
              <a:rPr lang="zh-CN" altLang="en-US" i="1" dirty="0">
                <a:uFillTx/>
                <a:latin typeface="Times New Roman" panose="02020603050405020304" pitchFamily="18" charset="0"/>
                <a:ea typeface="宋体" panose="02010600030101010101" pitchFamily="2" charset="-122"/>
                <a:cs typeface="Times New Roman" panose="02020603050405020304" pitchFamily="18" charset="0"/>
                <a:sym typeface="+mn-ea"/>
              </a:rPr>
              <a:t>α</a:t>
            </a:r>
            <a:r>
              <a:rPr lang="en-US" altLang="zh-CN" baseline="-25000" dirty="0">
                <a:uFillTx/>
                <a:latin typeface="Times New Roman" panose="02020603050405020304" pitchFamily="18" charset="0"/>
                <a:ea typeface="宋体" panose="02010600030101010101" pitchFamily="2" charset="-122"/>
                <a:cs typeface="Times New Roman" panose="02020603050405020304" pitchFamily="18" charset="0"/>
                <a:sym typeface="+mn-ea"/>
              </a:rPr>
              <a:t>0</a:t>
            </a:r>
            <a:r>
              <a:rPr lang="zh-CN" altLang="en-US" dirty="0">
                <a:uFillTx/>
                <a:latin typeface="Times New Roman" panose="02020603050405020304" pitchFamily="18" charset="0"/>
                <a:ea typeface="宋体" panose="02010600030101010101" pitchFamily="2" charset="-122"/>
                <a:cs typeface="Times New Roman" panose="02020603050405020304" pitchFamily="18" charset="0"/>
                <a:sym typeface="+mn-ea"/>
              </a:rPr>
              <a:t>越大。</a:t>
            </a:r>
            <a:r>
              <a:rPr lang="en-US" altLang="zh-CN" i="1" dirty="0" err="1">
                <a:uFillTx/>
                <a:latin typeface="Times New Roman" panose="02020603050405020304" pitchFamily="18" charset="0"/>
                <a:ea typeface="宋体" panose="02010600030101010101" pitchFamily="2" charset="-122"/>
                <a:cs typeface="Times New Roman" panose="02020603050405020304" pitchFamily="18" charset="0"/>
                <a:sym typeface="+mn-ea"/>
              </a:rPr>
              <a:t>L</a:t>
            </a:r>
            <a:r>
              <a:rPr lang="en-US" altLang="zh-CN" baseline="-25000" dirty="0" err="1">
                <a:uFillTx/>
                <a:latin typeface="Times New Roman" panose="02020603050405020304" pitchFamily="18" charset="0"/>
                <a:ea typeface="宋体" panose="02010600030101010101" pitchFamily="2" charset="-122"/>
                <a:cs typeface="Times New Roman" panose="02020603050405020304" pitchFamily="18" charset="0"/>
                <a:sym typeface="+mn-ea"/>
              </a:rPr>
              <a:t>pe</a:t>
            </a:r>
            <a:r>
              <a:rPr lang="en-US" altLang="zh-CN" baseline="-25000" dirty="0">
                <a:uFillTx/>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dirty="0">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baseline="-25000" dirty="0">
                <a:uFillTx/>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i="1" dirty="0" err="1">
                <a:uFillTx/>
                <a:latin typeface="Times New Roman" panose="02020603050405020304" pitchFamily="18" charset="0"/>
                <a:ea typeface="宋体" panose="02010600030101010101" pitchFamily="2" charset="-122"/>
                <a:cs typeface="Times New Roman" panose="02020603050405020304" pitchFamily="18" charset="0"/>
                <a:sym typeface="+mn-ea"/>
              </a:rPr>
              <a:t>L</a:t>
            </a:r>
            <a:r>
              <a:rPr lang="en-US" altLang="zh-CN" baseline="-25000" dirty="0" err="1">
                <a:uFillTx/>
                <a:latin typeface="Times New Roman" panose="02020603050405020304" pitchFamily="18" charset="0"/>
                <a:ea typeface="宋体" panose="02010600030101010101" pitchFamily="2" charset="-122"/>
                <a:cs typeface="Times New Roman" panose="02020603050405020304" pitchFamily="18" charset="0"/>
                <a:sym typeface="+mn-ea"/>
              </a:rPr>
              <a:t>nb</a:t>
            </a:r>
            <a:r>
              <a:rPr lang="zh-CN" altLang="en-US" dirty="0">
                <a:uFillTx/>
                <a:latin typeface="Times New Roman" panose="02020603050405020304" pitchFamily="18" charset="0"/>
                <a:ea typeface="宋体" panose="02010600030101010101" pitchFamily="2" charset="-122"/>
                <a:cs typeface="Times New Roman" panose="02020603050405020304" pitchFamily="18" charset="0"/>
                <a:sym typeface="+mn-ea"/>
              </a:rPr>
              <a:t>越大，</a:t>
            </a:r>
            <a:r>
              <a:rPr lang="zh-CN" altLang="en-US" i="1" dirty="0">
                <a:uFillTx/>
                <a:latin typeface="Times New Roman" panose="02020603050405020304" pitchFamily="18" charset="0"/>
                <a:ea typeface="宋体" panose="02010600030101010101" pitchFamily="2" charset="-122"/>
                <a:cs typeface="Times New Roman" panose="02020603050405020304" pitchFamily="18" charset="0"/>
                <a:sym typeface="+mn-ea"/>
              </a:rPr>
              <a:t>α</a:t>
            </a:r>
            <a:r>
              <a:rPr lang="en-US" altLang="zh-CN" baseline="-25000" dirty="0">
                <a:uFillTx/>
                <a:latin typeface="Times New Roman" panose="02020603050405020304" pitchFamily="18" charset="0"/>
                <a:ea typeface="宋体" panose="02010600030101010101" pitchFamily="2" charset="-122"/>
                <a:cs typeface="Times New Roman" panose="02020603050405020304" pitchFamily="18" charset="0"/>
                <a:sym typeface="+mn-ea"/>
              </a:rPr>
              <a:t>0</a:t>
            </a:r>
            <a:r>
              <a:rPr lang="zh-CN" altLang="en-US" dirty="0">
                <a:uFillTx/>
                <a:latin typeface="Times New Roman" panose="02020603050405020304" pitchFamily="18" charset="0"/>
                <a:ea typeface="宋体" panose="02010600030101010101" pitchFamily="2" charset="-122"/>
                <a:cs typeface="Times New Roman" panose="02020603050405020304" pitchFamily="18" charset="0"/>
                <a:sym typeface="+mn-ea"/>
              </a:rPr>
              <a:t>越大</a:t>
            </a:r>
            <a:r>
              <a:rPr lang="zh-CN" altLang="en-US" baseline="-25000" dirty="0">
                <a:uFillTx/>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altLang="zh-CN" baseline="-25000" dirty="0">
              <a:uFillTx/>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buFont typeface="Arial" panose="020B0604020202020204" pitchFamily="34" charset="0"/>
              <a:buChar char="•"/>
            </a:pPr>
            <a:r>
              <a:rPr lang="zh-CN" altLang="en-US" dirty="0">
                <a:uFillTx/>
                <a:latin typeface="Times New Roman" panose="02020603050405020304" pitchFamily="18" charset="0"/>
                <a:ea typeface="宋体" panose="02010600030101010101" pitchFamily="2" charset="-122"/>
                <a:cs typeface="Times New Roman" panose="02020603050405020304" pitchFamily="18" charset="0"/>
                <a:sym typeface="+mn-ea"/>
              </a:rPr>
              <a:t>在影响</a:t>
            </a:r>
            <a:r>
              <a:rPr lang="zh-CN" altLang="en-US" i="1" dirty="0">
                <a:uFillTx/>
                <a:latin typeface="Times New Roman" panose="02020603050405020304" pitchFamily="18" charset="0"/>
                <a:ea typeface="宋体" panose="02010600030101010101" pitchFamily="2" charset="-122"/>
                <a:cs typeface="Times New Roman" panose="02020603050405020304" pitchFamily="18" charset="0"/>
                <a:sym typeface="+mn-ea"/>
              </a:rPr>
              <a:t>α</a:t>
            </a:r>
            <a:r>
              <a:rPr lang="en-US" altLang="zh-CN" baseline="-25000" dirty="0">
                <a:uFillTx/>
                <a:latin typeface="Times New Roman" panose="02020603050405020304" pitchFamily="18" charset="0"/>
                <a:ea typeface="宋体" panose="02010600030101010101" pitchFamily="2" charset="-122"/>
                <a:cs typeface="Times New Roman" panose="02020603050405020304" pitchFamily="18" charset="0"/>
                <a:sym typeface="+mn-ea"/>
              </a:rPr>
              <a:t>0</a:t>
            </a:r>
            <a:r>
              <a:rPr lang="zh-CN" altLang="en-US" dirty="0">
                <a:uFillTx/>
                <a:latin typeface="Times New Roman" panose="02020603050405020304" pitchFamily="18" charset="0"/>
                <a:ea typeface="宋体" panose="02010600030101010101" pitchFamily="2" charset="-122"/>
                <a:cs typeface="Times New Roman" panose="02020603050405020304" pitchFamily="18" charset="0"/>
                <a:sym typeface="+mn-ea"/>
              </a:rPr>
              <a:t>的诸多因素中，</a:t>
            </a:r>
            <a:r>
              <a:rPr lang="en-US" altLang="zh-CN" i="1" dirty="0" err="1">
                <a:uFillTx/>
                <a:latin typeface="Times New Roman" panose="02020603050405020304" pitchFamily="18" charset="0"/>
                <a:ea typeface="宋体" panose="02010600030101010101" pitchFamily="2" charset="-122"/>
                <a:cs typeface="Times New Roman" panose="02020603050405020304" pitchFamily="18" charset="0"/>
                <a:sym typeface="+mn-ea"/>
              </a:rPr>
              <a:t>W</a:t>
            </a:r>
            <a:r>
              <a:rPr lang="en-US" altLang="zh-CN" baseline="-25000" dirty="0" err="1">
                <a:uFillTx/>
                <a:latin typeface="Times New Roman" panose="02020603050405020304" pitchFamily="18" charset="0"/>
                <a:ea typeface="宋体" panose="02010600030101010101" pitchFamily="2" charset="-122"/>
                <a:cs typeface="Times New Roman" panose="02020603050405020304" pitchFamily="18" charset="0"/>
                <a:sym typeface="+mn-ea"/>
              </a:rPr>
              <a:t>b</a:t>
            </a:r>
            <a:r>
              <a:rPr lang="en-US" altLang="zh-CN" baseline="-25000" dirty="0">
                <a:uFillTx/>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dirty="0">
                <a:uFillTx/>
                <a:latin typeface="Times New Roman" panose="02020603050405020304" pitchFamily="18" charset="0"/>
                <a:ea typeface="宋体" panose="02010600030101010101" pitchFamily="2" charset="-122"/>
                <a:cs typeface="Times New Roman" panose="02020603050405020304" pitchFamily="18" charset="0"/>
                <a:sym typeface="+mn-ea"/>
              </a:rPr>
              <a:t>的影响最为显著。</a:t>
            </a:r>
            <a:endParaRPr lang="zh-CN" altLang="en-US" baseline="-25000"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extLst>
      <p:ext uri="{BB962C8B-B14F-4D97-AF65-F5344CB8AC3E}">
        <p14:creationId xmlns:p14="http://schemas.microsoft.com/office/powerpoint/2010/main" val="628040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F6F9207E-4EE0-4BAC-8488-FAC243D1D840}"/>
              </a:ext>
            </a:extLst>
          </p:cNvPr>
          <p:cNvSpPr>
            <a:spLocks noGrp="1" noChangeArrowheads="1"/>
          </p:cNvSpPr>
          <p:nvPr>
            <p:ph type="title"/>
          </p:nvPr>
        </p:nvSpPr>
        <p:spPr>
          <a:xfrm>
            <a:off x="1150938" y="838200"/>
            <a:ext cx="7078662" cy="838200"/>
          </a:xfrm>
        </p:spPr>
        <p:txBody>
          <a:bodyPr/>
          <a:lstStyle/>
          <a:p>
            <a:r>
              <a:rPr lang="en-US" altLang="zh-CN" sz="3200">
                <a:latin typeface="Times New Roman" panose="02020603050405020304" pitchFamily="18" charset="0"/>
                <a:ea typeface="宋体" panose="02010600030101010101" pitchFamily="2" charset="-122"/>
              </a:rPr>
              <a:t>3.1.2</a:t>
            </a:r>
            <a:r>
              <a:rPr lang="zh-CN" altLang="en-US" sz="3200">
                <a:latin typeface="Times New Roman" panose="02020603050405020304" pitchFamily="18" charset="0"/>
                <a:ea typeface="宋体" panose="02010600030101010101" pitchFamily="2" charset="-122"/>
              </a:rPr>
              <a:t>晶体管的制备工艺与杂质分布 </a:t>
            </a:r>
          </a:p>
        </p:txBody>
      </p:sp>
      <p:sp>
        <p:nvSpPr>
          <p:cNvPr id="168964" name="Rectangle 4">
            <a:extLst>
              <a:ext uri="{FF2B5EF4-FFF2-40B4-BE49-F238E27FC236}">
                <a16:creationId xmlns:a16="http://schemas.microsoft.com/office/drawing/2014/main" id="{A15D7048-3D43-4406-A099-15B4A7740610}"/>
              </a:ext>
            </a:extLst>
          </p:cNvPr>
          <p:cNvSpPr>
            <a:spLocks noGrp="1" noChangeArrowheads="1"/>
          </p:cNvSpPr>
          <p:nvPr>
            <p:ph idx="1"/>
          </p:nvPr>
        </p:nvSpPr>
        <p:spPr>
          <a:xfrm>
            <a:off x="838200" y="1905000"/>
            <a:ext cx="7772400" cy="4114800"/>
          </a:xfrm>
          <a:noFill/>
          <a:ln/>
        </p:spPr>
        <p:txBody>
          <a:bodyPr>
            <a:normAutofit fontScale="92500"/>
          </a:bodyPr>
          <a:lstStyle/>
          <a:p>
            <a:pPr>
              <a:lnSpc>
                <a:spcPct val="90000"/>
              </a:lnSpc>
              <a:buFont typeface="Wingdings" panose="05000000000000000000" pitchFamily="2" charset="2"/>
              <a:buNone/>
            </a:pPr>
            <a:r>
              <a:rPr lang="en-US" altLang="zh-CN" sz="2400">
                <a:latin typeface="Times New Roman" panose="02020603050405020304" pitchFamily="18" charset="0"/>
                <a:ea typeface="宋体" panose="02010600030101010101" pitchFamily="2" charset="-122"/>
              </a:rPr>
              <a:t>1. </a:t>
            </a:r>
            <a:r>
              <a:rPr lang="zh-CN" altLang="en-US" sz="2400">
                <a:latin typeface="Times New Roman" panose="02020603050405020304" pitchFamily="18" charset="0"/>
                <a:ea typeface="宋体" panose="02010600030101010101" pitchFamily="2" charset="-122"/>
              </a:rPr>
              <a:t>合金晶体管 	</a:t>
            </a:r>
          </a:p>
          <a:p>
            <a:pPr>
              <a:lnSpc>
                <a:spcPct val="90000"/>
              </a:lnSpc>
              <a:buFont typeface="Wingdings" panose="05000000000000000000" pitchFamily="2" charset="2"/>
              <a:buNone/>
            </a:pPr>
            <a:r>
              <a:rPr lang="zh-CN" altLang="en-US" sz="240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PNP</a:t>
            </a:r>
            <a:r>
              <a:rPr lang="zh-CN" altLang="en-US" sz="2400">
                <a:latin typeface="Times New Roman" panose="02020603050405020304" pitchFamily="18" charset="0"/>
                <a:ea typeface="宋体" panose="02010600030101010101" pitchFamily="2" charset="-122"/>
              </a:rPr>
              <a:t>型合金管结构与杂质分布如图所示</a:t>
            </a:r>
          </a:p>
          <a:p>
            <a:pPr>
              <a:lnSpc>
                <a:spcPct val="90000"/>
              </a:lnSpc>
              <a:buFont typeface="Wingdings" panose="05000000000000000000" pitchFamily="2" charset="2"/>
              <a:buNone/>
            </a:pPr>
            <a:endParaRPr lang="zh-CN" altLang="en-US" sz="240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None/>
            </a:pPr>
            <a:endParaRPr lang="zh-CN" altLang="en-US" sz="240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None/>
            </a:pPr>
            <a:endParaRPr lang="zh-CN" altLang="en-US" sz="240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None/>
            </a:pPr>
            <a:endParaRPr lang="zh-CN" altLang="en-US" sz="240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None/>
            </a:pPr>
            <a:endParaRPr lang="zh-CN" altLang="en-US" sz="240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None/>
            </a:pPr>
            <a:r>
              <a:rPr lang="zh-CN" altLang="en-US" sz="2400">
                <a:latin typeface="Times New Roman" panose="02020603050405020304" pitchFamily="18" charset="0"/>
                <a:ea typeface="宋体" panose="02010600030101010101" pitchFamily="2" charset="-122"/>
              </a:rPr>
              <a:t>     </a:t>
            </a:r>
          </a:p>
          <a:p>
            <a:pPr>
              <a:lnSpc>
                <a:spcPct val="90000"/>
              </a:lnSpc>
              <a:buFont typeface="Wingdings" panose="05000000000000000000" pitchFamily="2" charset="2"/>
              <a:buNone/>
            </a:pPr>
            <a:r>
              <a:rPr lang="zh-CN" altLang="en-US" sz="2400">
                <a:latin typeface="Times New Roman" panose="02020603050405020304" pitchFamily="18" charset="0"/>
                <a:ea typeface="宋体" panose="02010600030101010101" pitchFamily="2" charset="-122"/>
              </a:rPr>
              <a:t>    合金晶体管的杂质分布特点：三个区的杂质分布都是均匀分布，基区的杂质浓度最低，其发射结和集电结均是突变结。   </a:t>
            </a:r>
          </a:p>
        </p:txBody>
      </p:sp>
      <p:pic>
        <p:nvPicPr>
          <p:cNvPr id="168965" name="Picture 5" descr="0303">
            <a:extLst>
              <a:ext uri="{FF2B5EF4-FFF2-40B4-BE49-F238E27FC236}">
                <a16:creationId xmlns:a16="http://schemas.microsoft.com/office/drawing/2014/main" id="{043A0484-4D7A-486F-9B6F-73F725B7B9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124200"/>
            <a:ext cx="4338638" cy="1397000"/>
          </a:xfrm>
          <a:prstGeom prst="rect">
            <a:avLst/>
          </a:prstGeom>
          <a:noFill/>
          <a:extLst>
            <a:ext uri="{909E8E84-426E-40DD-AFC4-6F175D3DCCD1}">
              <a14:hiddenFill xmlns:a14="http://schemas.microsoft.com/office/drawing/2010/main">
                <a:solidFill>
                  <a:srgbClr val="FFFFFF"/>
                </a:solidFill>
              </a14:hiddenFill>
            </a:ext>
          </a:extLst>
        </p:spPr>
      </p:pic>
      <p:sp>
        <p:nvSpPr>
          <p:cNvPr id="168966" name="Rectangle 6">
            <a:extLst>
              <a:ext uri="{FF2B5EF4-FFF2-40B4-BE49-F238E27FC236}">
                <a16:creationId xmlns:a16="http://schemas.microsoft.com/office/drawing/2014/main" id="{1AA247EF-040E-4F26-AB20-9E50CABF499B}"/>
              </a:ext>
            </a:extLst>
          </p:cNvPr>
          <p:cNvSpPr>
            <a:spLocks noChangeArrowheads="1"/>
          </p:cNvSpPr>
          <p:nvPr/>
        </p:nvSpPr>
        <p:spPr bwMode="auto">
          <a:xfrm>
            <a:off x="2590800" y="4572000"/>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200">
                <a:latin typeface="Times New Roman" panose="02020603050405020304" pitchFamily="18" charset="0"/>
                <a:ea typeface="宋体" panose="02010600030101010101" pitchFamily="2" charset="-122"/>
              </a:rPr>
              <a:t>（</a:t>
            </a:r>
            <a:r>
              <a:rPr lang="en-US" altLang="zh-CN" sz="1200">
                <a:latin typeface="Times New Roman" panose="02020603050405020304" pitchFamily="18" charset="0"/>
                <a:ea typeface="宋体" panose="02010600030101010101" pitchFamily="2" charset="-122"/>
              </a:rPr>
              <a:t>a</a:t>
            </a:r>
            <a:r>
              <a:rPr lang="zh-CN" altLang="en-US" sz="1200">
                <a:latin typeface="Times New Roman" panose="02020603050405020304" pitchFamily="18" charset="0"/>
                <a:ea typeface="宋体" panose="02010600030101010101" pitchFamily="2" charset="-122"/>
              </a:rPr>
              <a:t>）管芯结构                  （</a:t>
            </a:r>
            <a:r>
              <a:rPr lang="en-US" altLang="zh-CN" sz="1200">
                <a:latin typeface="Times New Roman" panose="02020603050405020304" pitchFamily="18" charset="0"/>
                <a:ea typeface="宋体" panose="02010600030101010101" pitchFamily="2" charset="-122"/>
              </a:rPr>
              <a:t>b</a:t>
            </a:r>
            <a:r>
              <a:rPr lang="zh-CN" altLang="en-US" sz="1200">
                <a:latin typeface="Times New Roman" panose="02020603050405020304" pitchFamily="18" charset="0"/>
                <a:ea typeface="宋体" panose="02010600030101010101" pitchFamily="2" charset="-122"/>
              </a:rPr>
              <a:t>）杂质分布</a:t>
            </a:r>
          </a:p>
          <a:p>
            <a:pPr algn="ctr"/>
            <a:r>
              <a:rPr lang="zh-CN" altLang="en-US" sz="1200">
                <a:latin typeface="Times New Roman" panose="02020603050405020304" pitchFamily="18" charset="0"/>
                <a:ea typeface="宋体" panose="02010600030101010101" pitchFamily="2" charset="-122"/>
              </a:rPr>
              <a:t>  锗合金晶体管的结构与杂质分布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9" name="Text Box 5" descr="White marble">
            <a:extLst>
              <a:ext uri="{FF2B5EF4-FFF2-40B4-BE49-F238E27FC236}">
                <a16:creationId xmlns:a16="http://schemas.microsoft.com/office/drawing/2014/main" id="{24E309DC-8664-42B4-8A1F-7663B65C6AB9}"/>
              </a:ext>
            </a:extLst>
          </p:cNvPr>
          <p:cNvSpPr txBox="1">
            <a:spLocks noChangeArrowheads="1"/>
          </p:cNvSpPr>
          <p:nvPr/>
        </p:nvSpPr>
        <p:spPr bwMode="auto">
          <a:xfrm>
            <a:off x="184132" y="513606"/>
            <a:ext cx="5256212" cy="45720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lnSpc>
                <a:spcPct val="100000"/>
              </a:lnSpc>
            </a:pPr>
            <a:r>
              <a:rPr lang="en-US" altLang="zh-CN" sz="2400" dirty="0">
                <a:solidFill>
                  <a:srgbClr val="FF0000"/>
                </a:solidFill>
                <a:latin typeface="Times New Roman" panose="02020603050405020304" pitchFamily="18" charset="0"/>
                <a:ea typeface="宋体" panose="02010600030101010101" pitchFamily="2" charset="-122"/>
              </a:rPr>
              <a:t>2. </a:t>
            </a:r>
            <a:r>
              <a:rPr lang="zh-CN" altLang="en-US" sz="2400" dirty="0">
                <a:solidFill>
                  <a:srgbClr val="FF0000"/>
                </a:solidFill>
                <a:latin typeface="Times New Roman" panose="02020603050405020304" pitchFamily="18" charset="0"/>
                <a:ea typeface="宋体" panose="02010600030101010101" pitchFamily="2" charset="-122"/>
              </a:rPr>
              <a:t>缓变基区晶体管的电流放大系数</a:t>
            </a:r>
          </a:p>
        </p:txBody>
      </p:sp>
      <p:sp>
        <p:nvSpPr>
          <p:cNvPr id="241670" name="Rectangle 6" descr="White marble">
            <a:extLst>
              <a:ext uri="{FF2B5EF4-FFF2-40B4-BE49-F238E27FC236}">
                <a16:creationId xmlns:a16="http://schemas.microsoft.com/office/drawing/2014/main" id="{20DB4649-FDDA-4DE3-8F6F-8BD37B454898}"/>
              </a:ext>
            </a:extLst>
          </p:cNvPr>
          <p:cNvSpPr>
            <a:spLocks noChangeArrowheads="1"/>
          </p:cNvSpPr>
          <p:nvPr/>
        </p:nvSpPr>
        <p:spPr bwMode="auto">
          <a:xfrm>
            <a:off x="504665" y="1074696"/>
            <a:ext cx="4392612" cy="369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00000"/>
              </a:lnSpc>
            </a:pPr>
            <a:r>
              <a:rPr lang="zh-CN" altLang="en-US">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a:t>
            </a:r>
            <a:r>
              <a:rPr lang="zh-CN" altLang="en-US">
                <a:latin typeface="Times New Roman" panose="02020603050405020304" pitchFamily="18" charset="0"/>
                <a:ea typeface="宋体" panose="02010600030101010101" pitchFamily="2" charset="-122"/>
              </a:rPr>
              <a:t>）基区晶体管中存在的自建电场</a:t>
            </a:r>
            <a:endParaRPr lang="zh-CN" altLang="en-US" sz="3600">
              <a:solidFill>
                <a:schemeClr val="tx1"/>
              </a:solidFill>
              <a:latin typeface="Times New Roman" panose="02020603050405020304" pitchFamily="18" charset="0"/>
              <a:ea typeface="宋体" panose="02010600030101010101" pitchFamily="2" charset="-122"/>
            </a:endParaRPr>
          </a:p>
        </p:txBody>
      </p:sp>
      <p:grpSp>
        <p:nvGrpSpPr>
          <p:cNvPr id="241733" name="Group 69">
            <a:extLst>
              <a:ext uri="{FF2B5EF4-FFF2-40B4-BE49-F238E27FC236}">
                <a16:creationId xmlns:a16="http://schemas.microsoft.com/office/drawing/2014/main" id="{B9D1A585-E37D-4905-B5D3-F9A6805E0E95}"/>
              </a:ext>
            </a:extLst>
          </p:cNvPr>
          <p:cNvGrpSpPr>
            <a:grpSpLocks/>
          </p:cNvGrpSpPr>
          <p:nvPr/>
        </p:nvGrpSpPr>
        <p:grpSpPr bwMode="auto">
          <a:xfrm>
            <a:off x="1763712" y="1460772"/>
            <a:ext cx="5616575" cy="2119313"/>
            <a:chOff x="739" y="1708"/>
            <a:chExt cx="4590" cy="1732"/>
          </a:xfrm>
        </p:grpSpPr>
        <p:sp>
          <p:nvSpPr>
            <p:cNvPr id="241734" name="Rectangle 70">
              <a:extLst>
                <a:ext uri="{FF2B5EF4-FFF2-40B4-BE49-F238E27FC236}">
                  <a16:creationId xmlns:a16="http://schemas.microsoft.com/office/drawing/2014/main" id="{49453AAB-CD0A-41C5-8C99-5D4F12153AF2}"/>
                </a:ext>
              </a:extLst>
            </p:cNvPr>
            <p:cNvSpPr>
              <a:spLocks noChangeArrowheads="1"/>
            </p:cNvSpPr>
            <p:nvPr/>
          </p:nvSpPr>
          <p:spPr bwMode="auto">
            <a:xfrm>
              <a:off x="739" y="2107"/>
              <a:ext cx="1597" cy="1037"/>
            </a:xfrm>
            <a:prstGeom prst="rect">
              <a:avLst/>
            </a:prstGeom>
            <a:solidFill>
              <a:srgbClr val="FFFFFF"/>
            </a:solidFill>
            <a:ln w="12700">
              <a:solidFill>
                <a:srgbClr val="000000"/>
              </a:solidFill>
              <a:miter lim="800000"/>
              <a:headEnd/>
              <a:tailEnd/>
            </a:ln>
          </p:spPr>
          <p:txBody>
            <a:bodyPr/>
            <a:lstStyle/>
            <a:p>
              <a:endParaRPr lang="zh-CN" altLang="en-US">
                <a:latin typeface="Times New Roman" panose="02020603050405020304" pitchFamily="18" charset="0"/>
                <a:ea typeface="宋体" panose="02010600030101010101" pitchFamily="2" charset="-122"/>
              </a:endParaRPr>
            </a:p>
          </p:txBody>
        </p:sp>
        <p:grpSp>
          <p:nvGrpSpPr>
            <p:cNvPr id="241735" name="Group 71">
              <a:extLst>
                <a:ext uri="{FF2B5EF4-FFF2-40B4-BE49-F238E27FC236}">
                  <a16:creationId xmlns:a16="http://schemas.microsoft.com/office/drawing/2014/main" id="{B6A64D27-4182-403A-B87D-68868D534E51}"/>
                </a:ext>
              </a:extLst>
            </p:cNvPr>
            <p:cNvGrpSpPr>
              <a:grpSpLocks/>
            </p:cNvGrpSpPr>
            <p:nvPr/>
          </p:nvGrpSpPr>
          <p:grpSpPr bwMode="auto">
            <a:xfrm>
              <a:off x="853" y="2172"/>
              <a:ext cx="174" cy="174"/>
              <a:chOff x="7110" y="4375"/>
              <a:chExt cx="248" cy="249"/>
            </a:xfrm>
          </p:grpSpPr>
          <p:sp>
            <p:nvSpPr>
              <p:cNvPr id="241736" name="Oval 72">
                <a:extLst>
                  <a:ext uri="{FF2B5EF4-FFF2-40B4-BE49-F238E27FC236}">
                    <a16:creationId xmlns:a16="http://schemas.microsoft.com/office/drawing/2014/main" id="{27F116A8-6475-4932-A4B4-4B631BE962B5}"/>
                  </a:ext>
                </a:extLst>
              </p:cNvPr>
              <p:cNvSpPr>
                <a:spLocks noChangeArrowheads="1"/>
              </p:cNvSpPr>
              <p:nvPr/>
            </p:nvSpPr>
            <p:spPr bwMode="auto">
              <a:xfrm>
                <a:off x="7121" y="4375"/>
                <a:ext cx="228" cy="228"/>
              </a:xfrm>
              <a:prstGeom prst="ellipse">
                <a:avLst/>
              </a:prstGeom>
              <a:solidFill>
                <a:srgbClr val="FFFF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aphicFrame>
            <p:nvGraphicFramePr>
              <p:cNvPr id="241737" name="Object 73">
                <a:extLst>
                  <a:ext uri="{FF2B5EF4-FFF2-40B4-BE49-F238E27FC236}">
                    <a16:creationId xmlns:a16="http://schemas.microsoft.com/office/drawing/2014/main" id="{B546C488-98C3-4745-89E2-F465F7C76745}"/>
                  </a:ext>
                </a:extLst>
              </p:cNvPr>
              <p:cNvGraphicFramePr>
                <a:graphicFrameLocks noChangeAspect="1"/>
              </p:cNvGraphicFramePr>
              <p:nvPr/>
            </p:nvGraphicFramePr>
            <p:xfrm>
              <a:off x="7110" y="4424"/>
              <a:ext cx="248" cy="200"/>
            </p:xfrm>
            <a:graphic>
              <a:graphicData uri="http://schemas.openxmlformats.org/presentationml/2006/ole">
                <mc:AlternateContent xmlns:mc="http://schemas.openxmlformats.org/markup-compatibility/2006">
                  <mc:Choice xmlns:v="urn:schemas-microsoft-com:vml" Requires="v">
                    <p:oleObj spid="_x0000_s465886" r:id="rId4" imgW="126720" imgH="101520" progId="">
                      <p:embed/>
                    </p:oleObj>
                  </mc:Choice>
                  <mc:Fallback>
                    <p:oleObj r:id="rId4" imgW="126720" imgH="101520" progId="">
                      <p:embed/>
                      <p:pic>
                        <p:nvPicPr>
                          <p:cNvPr id="241737" name="Object 73">
                            <a:extLst>
                              <a:ext uri="{FF2B5EF4-FFF2-40B4-BE49-F238E27FC236}">
                                <a16:creationId xmlns:a16="http://schemas.microsoft.com/office/drawing/2014/main" id="{B546C488-98C3-4745-89E2-F465F7C767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 y="4424"/>
                            <a:ext cx="248"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41738" name="Group 74">
              <a:extLst>
                <a:ext uri="{FF2B5EF4-FFF2-40B4-BE49-F238E27FC236}">
                  <a16:creationId xmlns:a16="http://schemas.microsoft.com/office/drawing/2014/main" id="{4E6E6E69-FB3A-42FE-99EB-4AC229A94630}"/>
                </a:ext>
              </a:extLst>
            </p:cNvPr>
            <p:cNvGrpSpPr>
              <a:grpSpLocks/>
            </p:cNvGrpSpPr>
            <p:nvPr/>
          </p:nvGrpSpPr>
          <p:grpSpPr bwMode="auto">
            <a:xfrm>
              <a:off x="1124" y="2172"/>
              <a:ext cx="174" cy="174"/>
              <a:chOff x="7110" y="4375"/>
              <a:chExt cx="248" cy="249"/>
            </a:xfrm>
          </p:grpSpPr>
          <p:sp>
            <p:nvSpPr>
              <p:cNvPr id="241739" name="Oval 75">
                <a:extLst>
                  <a:ext uri="{FF2B5EF4-FFF2-40B4-BE49-F238E27FC236}">
                    <a16:creationId xmlns:a16="http://schemas.microsoft.com/office/drawing/2014/main" id="{2374891A-276E-4BCC-BB48-5E335DFD8347}"/>
                  </a:ext>
                </a:extLst>
              </p:cNvPr>
              <p:cNvSpPr>
                <a:spLocks noChangeArrowheads="1"/>
              </p:cNvSpPr>
              <p:nvPr/>
            </p:nvSpPr>
            <p:spPr bwMode="auto">
              <a:xfrm>
                <a:off x="7121" y="4375"/>
                <a:ext cx="228" cy="228"/>
              </a:xfrm>
              <a:prstGeom prst="ellipse">
                <a:avLst/>
              </a:prstGeom>
              <a:solidFill>
                <a:srgbClr val="FFFF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aphicFrame>
            <p:nvGraphicFramePr>
              <p:cNvPr id="241740" name="Object 76">
                <a:extLst>
                  <a:ext uri="{FF2B5EF4-FFF2-40B4-BE49-F238E27FC236}">
                    <a16:creationId xmlns:a16="http://schemas.microsoft.com/office/drawing/2014/main" id="{13BE5B5E-6090-488F-B658-E3BD868211D3}"/>
                  </a:ext>
                </a:extLst>
              </p:cNvPr>
              <p:cNvGraphicFramePr>
                <a:graphicFrameLocks noChangeAspect="1"/>
              </p:cNvGraphicFramePr>
              <p:nvPr/>
            </p:nvGraphicFramePr>
            <p:xfrm>
              <a:off x="7110" y="4424"/>
              <a:ext cx="248" cy="200"/>
            </p:xfrm>
            <a:graphic>
              <a:graphicData uri="http://schemas.openxmlformats.org/presentationml/2006/ole">
                <mc:AlternateContent xmlns:mc="http://schemas.openxmlformats.org/markup-compatibility/2006">
                  <mc:Choice xmlns:v="urn:schemas-microsoft-com:vml" Requires="v">
                    <p:oleObj spid="_x0000_s465887" r:id="rId6" imgW="126720" imgH="101520" progId="">
                      <p:embed/>
                    </p:oleObj>
                  </mc:Choice>
                  <mc:Fallback>
                    <p:oleObj r:id="rId6" imgW="126720" imgH="101520" progId="">
                      <p:embed/>
                      <p:pic>
                        <p:nvPicPr>
                          <p:cNvPr id="241740" name="Object 76">
                            <a:extLst>
                              <a:ext uri="{FF2B5EF4-FFF2-40B4-BE49-F238E27FC236}">
                                <a16:creationId xmlns:a16="http://schemas.microsoft.com/office/drawing/2014/main" id="{13BE5B5E-6090-488F-B658-E3BD868211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 y="4424"/>
                            <a:ext cx="248"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41741" name="Group 77">
              <a:extLst>
                <a:ext uri="{FF2B5EF4-FFF2-40B4-BE49-F238E27FC236}">
                  <a16:creationId xmlns:a16="http://schemas.microsoft.com/office/drawing/2014/main" id="{97EE6F66-9BCE-4157-8D54-9AF3532E582C}"/>
                </a:ext>
              </a:extLst>
            </p:cNvPr>
            <p:cNvGrpSpPr>
              <a:grpSpLocks/>
            </p:cNvGrpSpPr>
            <p:nvPr/>
          </p:nvGrpSpPr>
          <p:grpSpPr bwMode="auto">
            <a:xfrm>
              <a:off x="1497" y="2172"/>
              <a:ext cx="174" cy="174"/>
              <a:chOff x="7110" y="4375"/>
              <a:chExt cx="248" cy="249"/>
            </a:xfrm>
          </p:grpSpPr>
          <p:sp>
            <p:nvSpPr>
              <p:cNvPr id="241742" name="Oval 78">
                <a:extLst>
                  <a:ext uri="{FF2B5EF4-FFF2-40B4-BE49-F238E27FC236}">
                    <a16:creationId xmlns:a16="http://schemas.microsoft.com/office/drawing/2014/main" id="{975E3CB5-696D-4F81-8007-FB84E0F4C689}"/>
                  </a:ext>
                </a:extLst>
              </p:cNvPr>
              <p:cNvSpPr>
                <a:spLocks noChangeArrowheads="1"/>
              </p:cNvSpPr>
              <p:nvPr/>
            </p:nvSpPr>
            <p:spPr bwMode="auto">
              <a:xfrm>
                <a:off x="7121" y="4375"/>
                <a:ext cx="228" cy="228"/>
              </a:xfrm>
              <a:prstGeom prst="ellipse">
                <a:avLst/>
              </a:prstGeom>
              <a:solidFill>
                <a:srgbClr val="FFFF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aphicFrame>
            <p:nvGraphicFramePr>
              <p:cNvPr id="241743" name="Object 79">
                <a:extLst>
                  <a:ext uri="{FF2B5EF4-FFF2-40B4-BE49-F238E27FC236}">
                    <a16:creationId xmlns:a16="http://schemas.microsoft.com/office/drawing/2014/main" id="{FB543463-0D36-462F-B62E-DEB7834E94C8}"/>
                  </a:ext>
                </a:extLst>
              </p:cNvPr>
              <p:cNvGraphicFramePr>
                <a:graphicFrameLocks noChangeAspect="1"/>
              </p:cNvGraphicFramePr>
              <p:nvPr/>
            </p:nvGraphicFramePr>
            <p:xfrm>
              <a:off x="7110" y="4424"/>
              <a:ext cx="248" cy="200"/>
            </p:xfrm>
            <a:graphic>
              <a:graphicData uri="http://schemas.openxmlformats.org/presentationml/2006/ole">
                <mc:AlternateContent xmlns:mc="http://schemas.openxmlformats.org/markup-compatibility/2006">
                  <mc:Choice xmlns:v="urn:schemas-microsoft-com:vml" Requires="v">
                    <p:oleObj spid="_x0000_s465888" r:id="rId7" imgW="126720" imgH="101520" progId="">
                      <p:embed/>
                    </p:oleObj>
                  </mc:Choice>
                  <mc:Fallback>
                    <p:oleObj r:id="rId7" imgW="126720" imgH="101520" progId="">
                      <p:embed/>
                      <p:pic>
                        <p:nvPicPr>
                          <p:cNvPr id="241743" name="Object 79">
                            <a:extLst>
                              <a:ext uri="{FF2B5EF4-FFF2-40B4-BE49-F238E27FC236}">
                                <a16:creationId xmlns:a16="http://schemas.microsoft.com/office/drawing/2014/main" id="{FB543463-0D36-462F-B62E-DEB7834E94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 y="4424"/>
                            <a:ext cx="248"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41744" name="Group 80">
              <a:extLst>
                <a:ext uri="{FF2B5EF4-FFF2-40B4-BE49-F238E27FC236}">
                  <a16:creationId xmlns:a16="http://schemas.microsoft.com/office/drawing/2014/main" id="{F822A367-C4D1-43CE-9A7C-A1B5F129411E}"/>
                </a:ext>
              </a:extLst>
            </p:cNvPr>
            <p:cNvGrpSpPr>
              <a:grpSpLocks/>
            </p:cNvGrpSpPr>
            <p:nvPr/>
          </p:nvGrpSpPr>
          <p:grpSpPr bwMode="auto">
            <a:xfrm>
              <a:off x="2002" y="2172"/>
              <a:ext cx="174" cy="174"/>
              <a:chOff x="7110" y="4375"/>
              <a:chExt cx="248" cy="249"/>
            </a:xfrm>
          </p:grpSpPr>
          <p:sp>
            <p:nvSpPr>
              <p:cNvPr id="241745" name="Oval 81">
                <a:extLst>
                  <a:ext uri="{FF2B5EF4-FFF2-40B4-BE49-F238E27FC236}">
                    <a16:creationId xmlns:a16="http://schemas.microsoft.com/office/drawing/2014/main" id="{276B51F7-45B3-47D3-B350-2F90AEF5623E}"/>
                  </a:ext>
                </a:extLst>
              </p:cNvPr>
              <p:cNvSpPr>
                <a:spLocks noChangeArrowheads="1"/>
              </p:cNvSpPr>
              <p:nvPr/>
            </p:nvSpPr>
            <p:spPr bwMode="auto">
              <a:xfrm>
                <a:off x="7121" y="4375"/>
                <a:ext cx="228" cy="228"/>
              </a:xfrm>
              <a:prstGeom prst="ellipse">
                <a:avLst/>
              </a:prstGeom>
              <a:solidFill>
                <a:srgbClr val="FFFF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aphicFrame>
            <p:nvGraphicFramePr>
              <p:cNvPr id="241746" name="Object 82">
                <a:extLst>
                  <a:ext uri="{FF2B5EF4-FFF2-40B4-BE49-F238E27FC236}">
                    <a16:creationId xmlns:a16="http://schemas.microsoft.com/office/drawing/2014/main" id="{756E54BF-A5E6-4B50-874B-2EBD7C12EA1F}"/>
                  </a:ext>
                </a:extLst>
              </p:cNvPr>
              <p:cNvGraphicFramePr>
                <a:graphicFrameLocks noChangeAspect="1"/>
              </p:cNvGraphicFramePr>
              <p:nvPr/>
            </p:nvGraphicFramePr>
            <p:xfrm>
              <a:off x="7110" y="4424"/>
              <a:ext cx="248" cy="200"/>
            </p:xfrm>
            <a:graphic>
              <a:graphicData uri="http://schemas.openxmlformats.org/presentationml/2006/ole">
                <mc:AlternateContent xmlns:mc="http://schemas.openxmlformats.org/markup-compatibility/2006">
                  <mc:Choice xmlns:v="urn:schemas-microsoft-com:vml" Requires="v">
                    <p:oleObj spid="_x0000_s465889" r:id="rId8" imgW="126720" imgH="101520" progId="">
                      <p:embed/>
                    </p:oleObj>
                  </mc:Choice>
                  <mc:Fallback>
                    <p:oleObj r:id="rId8" imgW="126720" imgH="101520" progId="">
                      <p:embed/>
                      <p:pic>
                        <p:nvPicPr>
                          <p:cNvPr id="241746" name="Object 82">
                            <a:extLst>
                              <a:ext uri="{FF2B5EF4-FFF2-40B4-BE49-F238E27FC236}">
                                <a16:creationId xmlns:a16="http://schemas.microsoft.com/office/drawing/2014/main" id="{756E54BF-A5E6-4B50-874B-2EBD7C12EA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 y="4424"/>
                            <a:ext cx="248"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41747" name="Group 83">
              <a:extLst>
                <a:ext uri="{FF2B5EF4-FFF2-40B4-BE49-F238E27FC236}">
                  <a16:creationId xmlns:a16="http://schemas.microsoft.com/office/drawing/2014/main" id="{9A383601-9B41-40B7-B29E-413DEFCF06B4}"/>
                </a:ext>
              </a:extLst>
            </p:cNvPr>
            <p:cNvGrpSpPr>
              <a:grpSpLocks/>
            </p:cNvGrpSpPr>
            <p:nvPr/>
          </p:nvGrpSpPr>
          <p:grpSpPr bwMode="auto">
            <a:xfrm>
              <a:off x="853" y="2546"/>
              <a:ext cx="174" cy="174"/>
              <a:chOff x="7110" y="4375"/>
              <a:chExt cx="248" cy="249"/>
            </a:xfrm>
          </p:grpSpPr>
          <p:sp>
            <p:nvSpPr>
              <p:cNvPr id="241748" name="Oval 84">
                <a:extLst>
                  <a:ext uri="{FF2B5EF4-FFF2-40B4-BE49-F238E27FC236}">
                    <a16:creationId xmlns:a16="http://schemas.microsoft.com/office/drawing/2014/main" id="{291F7A2A-6F5B-4D56-A39C-419BB605271C}"/>
                  </a:ext>
                </a:extLst>
              </p:cNvPr>
              <p:cNvSpPr>
                <a:spLocks noChangeArrowheads="1"/>
              </p:cNvSpPr>
              <p:nvPr/>
            </p:nvSpPr>
            <p:spPr bwMode="auto">
              <a:xfrm>
                <a:off x="7121" y="4375"/>
                <a:ext cx="228" cy="228"/>
              </a:xfrm>
              <a:prstGeom prst="ellipse">
                <a:avLst/>
              </a:prstGeom>
              <a:solidFill>
                <a:srgbClr val="FFFF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aphicFrame>
            <p:nvGraphicFramePr>
              <p:cNvPr id="241749" name="Object 85">
                <a:extLst>
                  <a:ext uri="{FF2B5EF4-FFF2-40B4-BE49-F238E27FC236}">
                    <a16:creationId xmlns:a16="http://schemas.microsoft.com/office/drawing/2014/main" id="{4E62535B-E87F-4989-8AFD-F90C80D1C5D9}"/>
                  </a:ext>
                </a:extLst>
              </p:cNvPr>
              <p:cNvGraphicFramePr>
                <a:graphicFrameLocks noChangeAspect="1"/>
              </p:cNvGraphicFramePr>
              <p:nvPr/>
            </p:nvGraphicFramePr>
            <p:xfrm>
              <a:off x="7110" y="4424"/>
              <a:ext cx="248" cy="200"/>
            </p:xfrm>
            <a:graphic>
              <a:graphicData uri="http://schemas.openxmlformats.org/presentationml/2006/ole">
                <mc:AlternateContent xmlns:mc="http://schemas.openxmlformats.org/markup-compatibility/2006">
                  <mc:Choice xmlns:v="urn:schemas-microsoft-com:vml" Requires="v">
                    <p:oleObj spid="_x0000_s465890" r:id="rId9" imgW="126720" imgH="101520" progId="">
                      <p:embed/>
                    </p:oleObj>
                  </mc:Choice>
                  <mc:Fallback>
                    <p:oleObj r:id="rId9" imgW="126720" imgH="101520" progId="">
                      <p:embed/>
                      <p:pic>
                        <p:nvPicPr>
                          <p:cNvPr id="241749" name="Object 85">
                            <a:extLst>
                              <a:ext uri="{FF2B5EF4-FFF2-40B4-BE49-F238E27FC236}">
                                <a16:creationId xmlns:a16="http://schemas.microsoft.com/office/drawing/2014/main" id="{4E62535B-E87F-4989-8AFD-F90C80D1C5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 y="4424"/>
                            <a:ext cx="248"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41750" name="Group 86">
              <a:extLst>
                <a:ext uri="{FF2B5EF4-FFF2-40B4-BE49-F238E27FC236}">
                  <a16:creationId xmlns:a16="http://schemas.microsoft.com/office/drawing/2014/main" id="{4BA93945-29D9-41F7-8D7E-934491588F0B}"/>
                </a:ext>
              </a:extLst>
            </p:cNvPr>
            <p:cNvGrpSpPr>
              <a:grpSpLocks/>
            </p:cNvGrpSpPr>
            <p:nvPr/>
          </p:nvGrpSpPr>
          <p:grpSpPr bwMode="auto">
            <a:xfrm>
              <a:off x="1124" y="2546"/>
              <a:ext cx="174" cy="174"/>
              <a:chOff x="7110" y="4375"/>
              <a:chExt cx="248" cy="249"/>
            </a:xfrm>
          </p:grpSpPr>
          <p:sp>
            <p:nvSpPr>
              <p:cNvPr id="241751" name="Oval 87">
                <a:extLst>
                  <a:ext uri="{FF2B5EF4-FFF2-40B4-BE49-F238E27FC236}">
                    <a16:creationId xmlns:a16="http://schemas.microsoft.com/office/drawing/2014/main" id="{07B13933-A00F-4127-82D7-7F1B0343DFB5}"/>
                  </a:ext>
                </a:extLst>
              </p:cNvPr>
              <p:cNvSpPr>
                <a:spLocks noChangeArrowheads="1"/>
              </p:cNvSpPr>
              <p:nvPr/>
            </p:nvSpPr>
            <p:spPr bwMode="auto">
              <a:xfrm>
                <a:off x="7121" y="4375"/>
                <a:ext cx="228" cy="228"/>
              </a:xfrm>
              <a:prstGeom prst="ellipse">
                <a:avLst/>
              </a:prstGeom>
              <a:solidFill>
                <a:srgbClr val="FFFF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aphicFrame>
            <p:nvGraphicFramePr>
              <p:cNvPr id="241752" name="Object 88">
                <a:extLst>
                  <a:ext uri="{FF2B5EF4-FFF2-40B4-BE49-F238E27FC236}">
                    <a16:creationId xmlns:a16="http://schemas.microsoft.com/office/drawing/2014/main" id="{0F2FB138-BD56-4752-94B2-F3A75730A4E3}"/>
                  </a:ext>
                </a:extLst>
              </p:cNvPr>
              <p:cNvGraphicFramePr>
                <a:graphicFrameLocks noChangeAspect="1"/>
              </p:cNvGraphicFramePr>
              <p:nvPr/>
            </p:nvGraphicFramePr>
            <p:xfrm>
              <a:off x="7110" y="4424"/>
              <a:ext cx="248" cy="200"/>
            </p:xfrm>
            <a:graphic>
              <a:graphicData uri="http://schemas.openxmlformats.org/presentationml/2006/ole">
                <mc:AlternateContent xmlns:mc="http://schemas.openxmlformats.org/markup-compatibility/2006">
                  <mc:Choice xmlns:v="urn:schemas-microsoft-com:vml" Requires="v">
                    <p:oleObj spid="_x0000_s465891" r:id="rId10" imgW="126720" imgH="101520" progId="">
                      <p:embed/>
                    </p:oleObj>
                  </mc:Choice>
                  <mc:Fallback>
                    <p:oleObj r:id="rId10" imgW="126720" imgH="101520" progId="">
                      <p:embed/>
                      <p:pic>
                        <p:nvPicPr>
                          <p:cNvPr id="241752" name="Object 88">
                            <a:extLst>
                              <a:ext uri="{FF2B5EF4-FFF2-40B4-BE49-F238E27FC236}">
                                <a16:creationId xmlns:a16="http://schemas.microsoft.com/office/drawing/2014/main" id="{0F2FB138-BD56-4752-94B2-F3A75730A4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 y="4424"/>
                            <a:ext cx="248"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41753" name="Group 89">
              <a:extLst>
                <a:ext uri="{FF2B5EF4-FFF2-40B4-BE49-F238E27FC236}">
                  <a16:creationId xmlns:a16="http://schemas.microsoft.com/office/drawing/2014/main" id="{D9878581-BD68-4EAA-9CC3-4A64C0450A47}"/>
                </a:ext>
              </a:extLst>
            </p:cNvPr>
            <p:cNvGrpSpPr>
              <a:grpSpLocks/>
            </p:cNvGrpSpPr>
            <p:nvPr/>
          </p:nvGrpSpPr>
          <p:grpSpPr bwMode="auto">
            <a:xfrm>
              <a:off x="1497" y="2546"/>
              <a:ext cx="174" cy="174"/>
              <a:chOff x="7110" y="4375"/>
              <a:chExt cx="248" cy="249"/>
            </a:xfrm>
          </p:grpSpPr>
          <p:sp>
            <p:nvSpPr>
              <p:cNvPr id="241754" name="Oval 90">
                <a:extLst>
                  <a:ext uri="{FF2B5EF4-FFF2-40B4-BE49-F238E27FC236}">
                    <a16:creationId xmlns:a16="http://schemas.microsoft.com/office/drawing/2014/main" id="{8B5C6034-9C23-4C0F-AF37-843841005D40}"/>
                  </a:ext>
                </a:extLst>
              </p:cNvPr>
              <p:cNvSpPr>
                <a:spLocks noChangeArrowheads="1"/>
              </p:cNvSpPr>
              <p:nvPr/>
            </p:nvSpPr>
            <p:spPr bwMode="auto">
              <a:xfrm>
                <a:off x="7121" y="4375"/>
                <a:ext cx="228" cy="228"/>
              </a:xfrm>
              <a:prstGeom prst="ellipse">
                <a:avLst/>
              </a:prstGeom>
              <a:solidFill>
                <a:srgbClr val="FFFF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aphicFrame>
            <p:nvGraphicFramePr>
              <p:cNvPr id="241755" name="Object 91">
                <a:extLst>
                  <a:ext uri="{FF2B5EF4-FFF2-40B4-BE49-F238E27FC236}">
                    <a16:creationId xmlns:a16="http://schemas.microsoft.com/office/drawing/2014/main" id="{150D2614-465A-4BBB-813D-05F1502C2BD8}"/>
                  </a:ext>
                </a:extLst>
              </p:cNvPr>
              <p:cNvGraphicFramePr>
                <a:graphicFrameLocks noChangeAspect="1"/>
              </p:cNvGraphicFramePr>
              <p:nvPr/>
            </p:nvGraphicFramePr>
            <p:xfrm>
              <a:off x="7110" y="4424"/>
              <a:ext cx="248" cy="200"/>
            </p:xfrm>
            <a:graphic>
              <a:graphicData uri="http://schemas.openxmlformats.org/presentationml/2006/ole">
                <mc:AlternateContent xmlns:mc="http://schemas.openxmlformats.org/markup-compatibility/2006">
                  <mc:Choice xmlns:v="urn:schemas-microsoft-com:vml" Requires="v">
                    <p:oleObj spid="_x0000_s465892" r:id="rId11" imgW="126720" imgH="101520" progId="">
                      <p:embed/>
                    </p:oleObj>
                  </mc:Choice>
                  <mc:Fallback>
                    <p:oleObj r:id="rId11" imgW="126720" imgH="101520" progId="">
                      <p:embed/>
                      <p:pic>
                        <p:nvPicPr>
                          <p:cNvPr id="241755" name="Object 91">
                            <a:extLst>
                              <a:ext uri="{FF2B5EF4-FFF2-40B4-BE49-F238E27FC236}">
                                <a16:creationId xmlns:a16="http://schemas.microsoft.com/office/drawing/2014/main" id="{150D2614-465A-4BBB-813D-05F1502C2B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 y="4424"/>
                            <a:ext cx="248"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41756" name="Group 92">
              <a:extLst>
                <a:ext uri="{FF2B5EF4-FFF2-40B4-BE49-F238E27FC236}">
                  <a16:creationId xmlns:a16="http://schemas.microsoft.com/office/drawing/2014/main" id="{A37A2CFA-83E5-4CAD-9E3A-55B4B6FED7EF}"/>
                </a:ext>
              </a:extLst>
            </p:cNvPr>
            <p:cNvGrpSpPr>
              <a:grpSpLocks/>
            </p:cNvGrpSpPr>
            <p:nvPr/>
          </p:nvGrpSpPr>
          <p:grpSpPr bwMode="auto">
            <a:xfrm>
              <a:off x="2002" y="2546"/>
              <a:ext cx="174" cy="174"/>
              <a:chOff x="7110" y="4375"/>
              <a:chExt cx="248" cy="249"/>
            </a:xfrm>
          </p:grpSpPr>
          <p:sp>
            <p:nvSpPr>
              <p:cNvPr id="241757" name="Oval 93">
                <a:extLst>
                  <a:ext uri="{FF2B5EF4-FFF2-40B4-BE49-F238E27FC236}">
                    <a16:creationId xmlns:a16="http://schemas.microsoft.com/office/drawing/2014/main" id="{2F45EBFE-5E56-424C-88DC-6F9B1FC8EDFC}"/>
                  </a:ext>
                </a:extLst>
              </p:cNvPr>
              <p:cNvSpPr>
                <a:spLocks noChangeArrowheads="1"/>
              </p:cNvSpPr>
              <p:nvPr/>
            </p:nvSpPr>
            <p:spPr bwMode="auto">
              <a:xfrm>
                <a:off x="7121" y="4375"/>
                <a:ext cx="228" cy="228"/>
              </a:xfrm>
              <a:prstGeom prst="ellipse">
                <a:avLst/>
              </a:prstGeom>
              <a:solidFill>
                <a:srgbClr val="FFFF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aphicFrame>
            <p:nvGraphicFramePr>
              <p:cNvPr id="241758" name="Object 94">
                <a:extLst>
                  <a:ext uri="{FF2B5EF4-FFF2-40B4-BE49-F238E27FC236}">
                    <a16:creationId xmlns:a16="http://schemas.microsoft.com/office/drawing/2014/main" id="{A68C9197-D4DB-4E62-9DE9-C56585FD1DE7}"/>
                  </a:ext>
                </a:extLst>
              </p:cNvPr>
              <p:cNvGraphicFramePr>
                <a:graphicFrameLocks noChangeAspect="1"/>
              </p:cNvGraphicFramePr>
              <p:nvPr/>
            </p:nvGraphicFramePr>
            <p:xfrm>
              <a:off x="7110" y="4424"/>
              <a:ext cx="248" cy="200"/>
            </p:xfrm>
            <a:graphic>
              <a:graphicData uri="http://schemas.openxmlformats.org/presentationml/2006/ole">
                <mc:AlternateContent xmlns:mc="http://schemas.openxmlformats.org/markup-compatibility/2006">
                  <mc:Choice xmlns:v="urn:schemas-microsoft-com:vml" Requires="v">
                    <p:oleObj spid="_x0000_s465893" r:id="rId12" imgW="126720" imgH="101520" progId="">
                      <p:embed/>
                    </p:oleObj>
                  </mc:Choice>
                  <mc:Fallback>
                    <p:oleObj r:id="rId12" imgW="126720" imgH="101520" progId="">
                      <p:embed/>
                      <p:pic>
                        <p:nvPicPr>
                          <p:cNvPr id="241758" name="Object 94">
                            <a:extLst>
                              <a:ext uri="{FF2B5EF4-FFF2-40B4-BE49-F238E27FC236}">
                                <a16:creationId xmlns:a16="http://schemas.microsoft.com/office/drawing/2014/main" id="{A68C9197-D4DB-4E62-9DE9-C56585F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 y="4424"/>
                            <a:ext cx="248"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41759" name="Group 95">
              <a:extLst>
                <a:ext uri="{FF2B5EF4-FFF2-40B4-BE49-F238E27FC236}">
                  <a16:creationId xmlns:a16="http://schemas.microsoft.com/office/drawing/2014/main" id="{195E4876-4E97-4CCE-A8AD-A25E74B7E233}"/>
                </a:ext>
              </a:extLst>
            </p:cNvPr>
            <p:cNvGrpSpPr>
              <a:grpSpLocks/>
            </p:cNvGrpSpPr>
            <p:nvPr/>
          </p:nvGrpSpPr>
          <p:grpSpPr bwMode="auto">
            <a:xfrm>
              <a:off x="853" y="2905"/>
              <a:ext cx="174" cy="174"/>
              <a:chOff x="7110" y="4375"/>
              <a:chExt cx="248" cy="249"/>
            </a:xfrm>
          </p:grpSpPr>
          <p:sp>
            <p:nvSpPr>
              <p:cNvPr id="241760" name="Oval 96">
                <a:extLst>
                  <a:ext uri="{FF2B5EF4-FFF2-40B4-BE49-F238E27FC236}">
                    <a16:creationId xmlns:a16="http://schemas.microsoft.com/office/drawing/2014/main" id="{4D58B118-7CB4-4C71-B784-C83336EEAFE9}"/>
                  </a:ext>
                </a:extLst>
              </p:cNvPr>
              <p:cNvSpPr>
                <a:spLocks noChangeArrowheads="1"/>
              </p:cNvSpPr>
              <p:nvPr/>
            </p:nvSpPr>
            <p:spPr bwMode="auto">
              <a:xfrm>
                <a:off x="7121" y="4375"/>
                <a:ext cx="228" cy="228"/>
              </a:xfrm>
              <a:prstGeom prst="ellipse">
                <a:avLst/>
              </a:prstGeom>
              <a:solidFill>
                <a:srgbClr val="FFFF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aphicFrame>
            <p:nvGraphicFramePr>
              <p:cNvPr id="241761" name="Object 97">
                <a:extLst>
                  <a:ext uri="{FF2B5EF4-FFF2-40B4-BE49-F238E27FC236}">
                    <a16:creationId xmlns:a16="http://schemas.microsoft.com/office/drawing/2014/main" id="{83103D1C-DBEB-42B8-94DF-FEDB9236C9A6}"/>
                  </a:ext>
                </a:extLst>
              </p:cNvPr>
              <p:cNvGraphicFramePr>
                <a:graphicFrameLocks noChangeAspect="1"/>
              </p:cNvGraphicFramePr>
              <p:nvPr/>
            </p:nvGraphicFramePr>
            <p:xfrm>
              <a:off x="7110" y="4424"/>
              <a:ext cx="248" cy="200"/>
            </p:xfrm>
            <a:graphic>
              <a:graphicData uri="http://schemas.openxmlformats.org/presentationml/2006/ole">
                <mc:AlternateContent xmlns:mc="http://schemas.openxmlformats.org/markup-compatibility/2006">
                  <mc:Choice xmlns:v="urn:schemas-microsoft-com:vml" Requires="v">
                    <p:oleObj spid="_x0000_s465894" r:id="rId13" imgW="126720" imgH="101520" progId="">
                      <p:embed/>
                    </p:oleObj>
                  </mc:Choice>
                  <mc:Fallback>
                    <p:oleObj r:id="rId13" imgW="126720" imgH="101520" progId="">
                      <p:embed/>
                      <p:pic>
                        <p:nvPicPr>
                          <p:cNvPr id="241761" name="Object 97">
                            <a:extLst>
                              <a:ext uri="{FF2B5EF4-FFF2-40B4-BE49-F238E27FC236}">
                                <a16:creationId xmlns:a16="http://schemas.microsoft.com/office/drawing/2014/main" id="{83103D1C-DBEB-42B8-94DF-FEDB9236C9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 y="4424"/>
                            <a:ext cx="248"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41762" name="Group 98">
              <a:extLst>
                <a:ext uri="{FF2B5EF4-FFF2-40B4-BE49-F238E27FC236}">
                  <a16:creationId xmlns:a16="http://schemas.microsoft.com/office/drawing/2014/main" id="{EBD050AC-3F04-4833-9F2B-2A8A6A7FFB72}"/>
                </a:ext>
              </a:extLst>
            </p:cNvPr>
            <p:cNvGrpSpPr>
              <a:grpSpLocks/>
            </p:cNvGrpSpPr>
            <p:nvPr/>
          </p:nvGrpSpPr>
          <p:grpSpPr bwMode="auto">
            <a:xfrm>
              <a:off x="1124" y="2905"/>
              <a:ext cx="174" cy="174"/>
              <a:chOff x="7110" y="4375"/>
              <a:chExt cx="248" cy="249"/>
            </a:xfrm>
          </p:grpSpPr>
          <p:sp>
            <p:nvSpPr>
              <p:cNvPr id="241763" name="Oval 99">
                <a:extLst>
                  <a:ext uri="{FF2B5EF4-FFF2-40B4-BE49-F238E27FC236}">
                    <a16:creationId xmlns:a16="http://schemas.microsoft.com/office/drawing/2014/main" id="{5891E527-DD01-463E-88EA-9D171B7676F2}"/>
                  </a:ext>
                </a:extLst>
              </p:cNvPr>
              <p:cNvSpPr>
                <a:spLocks noChangeArrowheads="1"/>
              </p:cNvSpPr>
              <p:nvPr/>
            </p:nvSpPr>
            <p:spPr bwMode="auto">
              <a:xfrm>
                <a:off x="7121" y="4375"/>
                <a:ext cx="228" cy="228"/>
              </a:xfrm>
              <a:prstGeom prst="ellipse">
                <a:avLst/>
              </a:prstGeom>
              <a:solidFill>
                <a:srgbClr val="FFFF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aphicFrame>
            <p:nvGraphicFramePr>
              <p:cNvPr id="241764" name="Object 100">
                <a:extLst>
                  <a:ext uri="{FF2B5EF4-FFF2-40B4-BE49-F238E27FC236}">
                    <a16:creationId xmlns:a16="http://schemas.microsoft.com/office/drawing/2014/main" id="{FD80C302-CC82-47CC-A706-699319D80F6A}"/>
                  </a:ext>
                </a:extLst>
              </p:cNvPr>
              <p:cNvGraphicFramePr>
                <a:graphicFrameLocks noChangeAspect="1"/>
              </p:cNvGraphicFramePr>
              <p:nvPr/>
            </p:nvGraphicFramePr>
            <p:xfrm>
              <a:off x="7110" y="4424"/>
              <a:ext cx="248" cy="200"/>
            </p:xfrm>
            <a:graphic>
              <a:graphicData uri="http://schemas.openxmlformats.org/presentationml/2006/ole">
                <mc:AlternateContent xmlns:mc="http://schemas.openxmlformats.org/markup-compatibility/2006">
                  <mc:Choice xmlns:v="urn:schemas-microsoft-com:vml" Requires="v">
                    <p:oleObj spid="_x0000_s465895" r:id="rId14" imgW="126720" imgH="101520" progId="">
                      <p:embed/>
                    </p:oleObj>
                  </mc:Choice>
                  <mc:Fallback>
                    <p:oleObj r:id="rId14" imgW="126720" imgH="101520" progId="">
                      <p:embed/>
                      <p:pic>
                        <p:nvPicPr>
                          <p:cNvPr id="241764" name="Object 100">
                            <a:extLst>
                              <a:ext uri="{FF2B5EF4-FFF2-40B4-BE49-F238E27FC236}">
                                <a16:creationId xmlns:a16="http://schemas.microsoft.com/office/drawing/2014/main" id="{FD80C302-CC82-47CC-A706-699319D80F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 y="4424"/>
                            <a:ext cx="248"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41765" name="Group 101">
              <a:extLst>
                <a:ext uri="{FF2B5EF4-FFF2-40B4-BE49-F238E27FC236}">
                  <a16:creationId xmlns:a16="http://schemas.microsoft.com/office/drawing/2014/main" id="{D391F1DF-1E1C-4E6B-B71E-BDC655913ECE}"/>
                </a:ext>
              </a:extLst>
            </p:cNvPr>
            <p:cNvGrpSpPr>
              <a:grpSpLocks/>
            </p:cNvGrpSpPr>
            <p:nvPr/>
          </p:nvGrpSpPr>
          <p:grpSpPr bwMode="auto">
            <a:xfrm>
              <a:off x="1497" y="2905"/>
              <a:ext cx="174" cy="174"/>
              <a:chOff x="7110" y="4375"/>
              <a:chExt cx="248" cy="249"/>
            </a:xfrm>
          </p:grpSpPr>
          <p:sp>
            <p:nvSpPr>
              <p:cNvPr id="241766" name="Oval 102">
                <a:extLst>
                  <a:ext uri="{FF2B5EF4-FFF2-40B4-BE49-F238E27FC236}">
                    <a16:creationId xmlns:a16="http://schemas.microsoft.com/office/drawing/2014/main" id="{5A3300FC-2523-4AE2-954E-1D8A01610761}"/>
                  </a:ext>
                </a:extLst>
              </p:cNvPr>
              <p:cNvSpPr>
                <a:spLocks noChangeArrowheads="1"/>
              </p:cNvSpPr>
              <p:nvPr/>
            </p:nvSpPr>
            <p:spPr bwMode="auto">
              <a:xfrm>
                <a:off x="7121" y="4375"/>
                <a:ext cx="228" cy="228"/>
              </a:xfrm>
              <a:prstGeom prst="ellipse">
                <a:avLst/>
              </a:prstGeom>
              <a:solidFill>
                <a:srgbClr val="FFFF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aphicFrame>
            <p:nvGraphicFramePr>
              <p:cNvPr id="241767" name="Object 103">
                <a:extLst>
                  <a:ext uri="{FF2B5EF4-FFF2-40B4-BE49-F238E27FC236}">
                    <a16:creationId xmlns:a16="http://schemas.microsoft.com/office/drawing/2014/main" id="{38AE7440-5A8E-4D04-958D-2B663C686957}"/>
                  </a:ext>
                </a:extLst>
              </p:cNvPr>
              <p:cNvGraphicFramePr>
                <a:graphicFrameLocks noChangeAspect="1"/>
              </p:cNvGraphicFramePr>
              <p:nvPr/>
            </p:nvGraphicFramePr>
            <p:xfrm>
              <a:off x="7110" y="4424"/>
              <a:ext cx="248" cy="200"/>
            </p:xfrm>
            <a:graphic>
              <a:graphicData uri="http://schemas.openxmlformats.org/presentationml/2006/ole">
                <mc:AlternateContent xmlns:mc="http://schemas.openxmlformats.org/markup-compatibility/2006">
                  <mc:Choice xmlns:v="urn:schemas-microsoft-com:vml" Requires="v">
                    <p:oleObj spid="_x0000_s465896" r:id="rId15" imgW="126720" imgH="101520" progId="">
                      <p:embed/>
                    </p:oleObj>
                  </mc:Choice>
                  <mc:Fallback>
                    <p:oleObj r:id="rId15" imgW="126720" imgH="101520" progId="">
                      <p:embed/>
                      <p:pic>
                        <p:nvPicPr>
                          <p:cNvPr id="241767" name="Object 103">
                            <a:extLst>
                              <a:ext uri="{FF2B5EF4-FFF2-40B4-BE49-F238E27FC236}">
                                <a16:creationId xmlns:a16="http://schemas.microsoft.com/office/drawing/2014/main" id="{38AE7440-5A8E-4D04-958D-2B663C6869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 y="4424"/>
                            <a:ext cx="248"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41768" name="Group 104">
              <a:extLst>
                <a:ext uri="{FF2B5EF4-FFF2-40B4-BE49-F238E27FC236}">
                  <a16:creationId xmlns:a16="http://schemas.microsoft.com/office/drawing/2014/main" id="{FB957FF7-4198-4AC9-9D82-58C4E1DCC15F}"/>
                </a:ext>
              </a:extLst>
            </p:cNvPr>
            <p:cNvGrpSpPr>
              <a:grpSpLocks/>
            </p:cNvGrpSpPr>
            <p:nvPr/>
          </p:nvGrpSpPr>
          <p:grpSpPr bwMode="auto">
            <a:xfrm>
              <a:off x="2002" y="2905"/>
              <a:ext cx="174" cy="174"/>
              <a:chOff x="7110" y="4375"/>
              <a:chExt cx="248" cy="249"/>
            </a:xfrm>
          </p:grpSpPr>
          <p:sp>
            <p:nvSpPr>
              <p:cNvPr id="241769" name="Oval 105">
                <a:extLst>
                  <a:ext uri="{FF2B5EF4-FFF2-40B4-BE49-F238E27FC236}">
                    <a16:creationId xmlns:a16="http://schemas.microsoft.com/office/drawing/2014/main" id="{7C66EDD0-F24D-4B72-BD73-65BC08871E55}"/>
                  </a:ext>
                </a:extLst>
              </p:cNvPr>
              <p:cNvSpPr>
                <a:spLocks noChangeArrowheads="1"/>
              </p:cNvSpPr>
              <p:nvPr/>
            </p:nvSpPr>
            <p:spPr bwMode="auto">
              <a:xfrm>
                <a:off x="7121" y="4375"/>
                <a:ext cx="228" cy="228"/>
              </a:xfrm>
              <a:prstGeom prst="ellipse">
                <a:avLst/>
              </a:prstGeom>
              <a:solidFill>
                <a:srgbClr val="FFFF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aphicFrame>
            <p:nvGraphicFramePr>
              <p:cNvPr id="241770" name="Object 106">
                <a:extLst>
                  <a:ext uri="{FF2B5EF4-FFF2-40B4-BE49-F238E27FC236}">
                    <a16:creationId xmlns:a16="http://schemas.microsoft.com/office/drawing/2014/main" id="{E6653B1D-A2BA-4288-AC43-21B89104F6E8}"/>
                  </a:ext>
                </a:extLst>
              </p:cNvPr>
              <p:cNvGraphicFramePr>
                <a:graphicFrameLocks noChangeAspect="1"/>
              </p:cNvGraphicFramePr>
              <p:nvPr/>
            </p:nvGraphicFramePr>
            <p:xfrm>
              <a:off x="7110" y="4424"/>
              <a:ext cx="248" cy="200"/>
            </p:xfrm>
            <a:graphic>
              <a:graphicData uri="http://schemas.openxmlformats.org/presentationml/2006/ole">
                <mc:AlternateContent xmlns:mc="http://schemas.openxmlformats.org/markup-compatibility/2006">
                  <mc:Choice xmlns:v="urn:schemas-microsoft-com:vml" Requires="v">
                    <p:oleObj spid="_x0000_s465897" r:id="rId16" imgW="126720" imgH="101520" progId="">
                      <p:embed/>
                    </p:oleObj>
                  </mc:Choice>
                  <mc:Fallback>
                    <p:oleObj r:id="rId16" imgW="126720" imgH="101520" progId="">
                      <p:embed/>
                      <p:pic>
                        <p:nvPicPr>
                          <p:cNvPr id="241770" name="Object 106">
                            <a:extLst>
                              <a:ext uri="{FF2B5EF4-FFF2-40B4-BE49-F238E27FC236}">
                                <a16:creationId xmlns:a16="http://schemas.microsoft.com/office/drawing/2014/main" id="{E6653B1D-A2BA-4288-AC43-21B89104F6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 y="4424"/>
                            <a:ext cx="248"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41771" name="Object 107">
              <a:extLst>
                <a:ext uri="{FF2B5EF4-FFF2-40B4-BE49-F238E27FC236}">
                  <a16:creationId xmlns:a16="http://schemas.microsoft.com/office/drawing/2014/main" id="{5AAED74B-8A52-4A28-BFFB-82E5439D0222}"/>
                </a:ext>
              </a:extLst>
            </p:cNvPr>
            <p:cNvGraphicFramePr>
              <a:graphicFrameLocks noChangeAspect="1"/>
            </p:cNvGraphicFramePr>
            <p:nvPr/>
          </p:nvGraphicFramePr>
          <p:xfrm>
            <a:off x="779" y="1708"/>
            <a:ext cx="435" cy="288"/>
          </p:xfrm>
          <a:graphic>
            <a:graphicData uri="http://schemas.openxmlformats.org/presentationml/2006/ole">
              <mc:AlternateContent xmlns:mc="http://schemas.openxmlformats.org/markup-compatibility/2006">
                <mc:Choice xmlns:v="urn:schemas-microsoft-com:vml" Requires="v">
                  <p:oleObj spid="_x0000_s465898" r:id="rId17" imgW="291960" imgH="190440" progId="">
                    <p:embed/>
                  </p:oleObj>
                </mc:Choice>
                <mc:Fallback>
                  <p:oleObj r:id="rId17" imgW="291960" imgH="190440" progId="">
                    <p:embed/>
                    <p:pic>
                      <p:nvPicPr>
                        <p:cNvPr id="241771" name="Object 107">
                          <a:extLst>
                            <a:ext uri="{FF2B5EF4-FFF2-40B4-BE49-F238E27FC236}">
                              <a16:creationId xmlns:a16="http://schemas.microsoft.com/office/drawing/2014/main" id="{5AAED74B-8A52-4A28-BFFB-82E5439D022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9" y="1708"/>
                          <a:ext cx="4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1772" name="Oval 108">
              <a:extLst>
                <a:ext uri="{FF2B5EF4-FFF2-40B4-BE49-F238E27FC236}">
                  <a16:creationId xmlns:a16="http://schemas.microsoft.com/office/drawing/2014/main" id="{1CC3A8C8-A779-40DE-9C13-6C9C6944CEDF}"/>
                </a:ext>
              </a:extLst>
            </p:cNvPr>
            <p:cNvSpPr>
              <a:spLocks noChangeArrowheads="1"/>
            </p:cNvSpPr>
            <p:nvPr/>
          </p:nvSpPr>
          <p:spPr bwMode="auto">
            <a:xfrm>
              <a:off x="2193" y="2922"/>
              <a:ext cx="80" cy="80"/>
            </a:xfrm>
            <a:prstGeom prst="ellipse">
              <a:avLst/>
            </a:prstGeom>
            <a:noFill/>
            <a:ln w="12700" algn="ctr">
              <a:solidFill>
                <a:srgbClr val="FF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241773" name="Oval 109">
              <a:extLst>
                <a:ext uri="{FF2B5EF4-FFF2-40B4-BE49-F238E27FC236}">
                  <a16:creationId xmlns:a16="http://schemas.microsoft.com/office/drawing/2014/main" id="{96720BC8-E5B5-418B-BD43-2C496EE0F3C0}"/>
                </a:ext>
              </a:extLst>
            </p:cNvPr>
            <p:cNvSpPr>
              <a:spLocks noChangeArrowheads="1"/>
            </p:cNvSpPr>
            <p:nvPr/>
          </p:nvSpPr>
          <p:spPr bwMode="auto">
            <a:xfrm>
              <a:off x="1857" y="2905"/>
              <a:ext cx="79" cy="79"/>
            </a:xfrm>
            <a:prstGeom prst="ellipse">
              <a:avLst/>
            </a:prstGeom>
            <a:noFill/>
            <a:ln w="12700" algn="ctr">
              <a:solidFill>
                <a:srgbClr val="FF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241774" name="Oval 110">
              <a:extLst>
                <a:ext uri="{FF2B5EF4-FFF2-40B4-BE49-F238E27FC236}">
                  <a16:creationId xmlns:a16="http://schemas.microsoft.com/office/drawing/2014/main" id="{990707CF-62B9-4EED-B60D-34679F26153C}"/>
                </a:ext>
              </a:extLst>
            </p:cNvPr>
            <p:cNvSpPr>
              <a:spLocks noChangeArrowheads="1"/>
            </p:cNvSpPr>
            <p:nvPr/>
          </p:nvSpPr>
          <p:spPr bwMode="auto">
            <a:xfrm>
              <a:off x="1378" y="2905"/>
              <a:ext cx="79" cy="79"/>
            </a:xfrm>
            <a:prstGeom prst="ellipse">
              <a:avLst/>
            </a:prstGeom>
            <a:noFill/>
            <a:ln w="12700" algn="ctr">
              <a:solidFill>
                <a:srgbClr val="FF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241775" name="Oval 111">
              <a:extLst>
                <a:ext uri="{FF2B5EF4-FFF2-40B4-BE49-F238E27FC236}">
                  <a16:creationId xmlns:a16="http://schemas.microsoft.com/office/drawing/2014/main" id="{94F3AF82-0BFD-4E21-9889-2E73198C280E}"/>
                </a:ext>
              </a:extLst>
            </p:cNvPr>
            <p:cNvSpPr>
              <a:spLocks noChangeArrowheads="1"/>
            </p:cNvSpPr>
            <p:nvPr/>
          </p:nvSpPr>
          <p:spPr bwMode="auto">
            <a:xfrm>
              <a:off x="1338" y="2267"/>
              <a:ext cx="80" cy="79"/>
            </a:xfrm>
            <a:prstGeom prst="ellipse">
              <a:avLst/>
            </a:prstGeom>
            <a:noFill/>
            <a:ln w="12700" algn="ctr">
              <a:solidFill>
                <a:srgbClr val="FF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241776" name="Oval 112">
              <a:extLst>
                <a:ext uri="{FF2B5EF4-FFF2-40B4-BE49-F238E27FC236}">
                  <a16:creationId xmlns:a16="http://schemas.microsoft.com/office/drawing/2014/main" id="{23C01A77-38A2-4DF4-AB06-F3C69A48BDAB}"/>
                </a:ext>
              </a:extLst>
            </p:cNvPr>
            <p:cNvSpPr>
              <a:spLocks noChangeArrowheads="1"/>
            </p:cNvSpPr>
            <p:nvPr/>
          </p:nvSpPr>
          <p:spPr bwMode="auto">
            <a:xfrm>
              <a:off x="1817" y="2586"/>
              <a:ext cx="79" cy="79"/>
            </a:xfrm>
            <a:prstGeom prst="ellipse">
              <a:avLst/>
            </a:prstGeom>
            <a:noFill/>
            <a:ln w="12700" algn="ctr">
              <a:solidFill>
                <a:srgbClr val="FF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241777" name="Oval 113">
              <a:extLst>
                <a:ext uri="{FF2B5EF4-FFF2-40B4-BE49-F238E27FC236}">
                  <a16:creationId xmlns:a16="http://schemas.microsoft.com/office/drawing/2014/main" id="{543E7098-B5A7-4AD5-BA5F-64E2E612F059}"/>
                </a:ext>
              </a:extLst>
            </p:cNvPr>
            <p:cNvSpPr>
              <a:spLocks noChangeArrowheads="1"/>
            </p:cNvSpPr>
            <p:nvPr/>
          </p:nvSpPr>
          <p:spPr bwMode="auto">
            <a:xfrm>
              <a:off x="1418" y="2506"/>
              <a:ext cx="79" cy="80"/>
            </a:xfrm>
            <a:prstGeom prst="ellipse">
              <a:avLst/>
            </a:prstGeom>
            <a:noFill/>
            <a:ln w="12700" algn="ctr">
              <a:solidFill>
                <a:srgbClr val="FF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241778" name="Oval 114">
              <a:extLst>
                <a:ext uri="{FF2B5EF4-FFF2-40B4-BE49-F238E27FC236}">
                  <a16:creationId xmlns:a16="http://schemas.microsoft.com/office/drawing/2014/main" id="{C834A2C7-5341-46F0-BA88-B4FC31675131}"/>
                </a:ext>
              </a:extLst>
            </p:cNvPr>
            <p:cNvSpPr>
              <a:spLocks noChangeArrowheads="1"/>
            </p:cNvSpPr>
            <p:nvPr/>
          </p:nvSpPr>
          <p:spPr bwMode="auto">
            <a:xfrm>
              <a:off x="1258" y="2705"/>
              <a:ext cx="80" cy="80"/>
            </a:xfrm>
            <a:prstGeom prst="ellipse">
              <a:avLst/>
            </a:prstGeom>
            <a:noFill/>
            <a:ln w="12700" algn="ctr">
              <a:solidFill>
                <a:srgbClr val="FF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241779" name="Oval 115">
              <a:extLst>
                <a:ext uri="{FF2B5EF4-FFF2-40B4-BE49-F238E27FC236}">
                  <a16:creationId xmlns:a16="http://schemas.microsoft.com/office/drawing/2014/main" id="{86F92C49-9920-419F-B14C-2019D4617125}"/>
                </a:ext>
              </a:extLst>
            </p:cNvPr>
            <p:cNvSpPr>
              <a:spLocks noChangeArrowheads="1"/>
            </p:cNvSpPr>
            <p:nvPr/>
          </p:nvSpPr>
          <p:spPr bwMode="auto">
            <a:xfrm>
              <a:off x="1018" y="2386"/>
              <a:ext cx="80" cy="80"/>
            </a:xfrm>
            <a:prstGeom prst="ellipse">
              <a:avLst/>
            </a:prstGeom>
            <a:noFill/>
            <a:ln w="12700" algn="ctr">
              <a:solidFill>
                <a:srgbClr val="FF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241780" name="Oval 116">
              <a:extLst>
                <a:ext uri="{FF2B5EF4-FFF2-40B4-BE49-F238E27FC236}">
                  <a16:creationId xmlns:a16="http://schemas.microsoft.com/office/drawing/2014/main" id="{A921F7C5-70ED-4300-9F79-A67B0C930816}"/>
                </a:ext>
              </a:extLst>
            </p:cNvPr>
            <p:cNvSpPr>
              <a:spLocks noChangeArrowheads="1"/>
            </p:cNvSpPr>
            <p:nvPr/>
          </p:nvSpPr>
          <p:spPr bwMode="auto">
            <a:xfrm>
              <a:off x="2187" y="2625"/>
              <a:ext cx="80" cy="80"/>
            </a:xfrm>
            <a:prstGeom prst="ellipse">
              <a:avLst/>
            </a:prstGeom>
            <a:noFill/>
            <a:ln w="12700" algn="ctr">
              <a:solidFill>
                <a:srgbClr val="FF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241781" name="Oval 117">
              <a:extLst>
                <a:ext uri="{FF2B5EF4-FFF2-40B4-BE49-F238E27FC236}">
                  <a16:creationId xmlns:a16="http://schemas.microsoft.com/office/drawing/2014/main" id="{E7481439-B933-4F54-9885-0F8CD257AE11}"/>
                </a:ext>
              </a:extLst>
            </p:cNvPr>
            <p:cNvSpPr>
              <a:spLocks noChangeArrowheads="1"/>
            </p:cNvSpPr>
            <p:nvPr/>
          </p:nvSpPr>
          <p:spPr bwMode="auto">
            <a:xfrm>
              <a:off x="2176" y="2306"/>
              <a:ext cx="80" cy="80"/>
            </a:xfrm>
            <a:prstGeom prst="ellipse">
              <a:avLst/>
            </a:prstGeom>
            <a:noFill/>
            <a:ln w="12700" algn="ctr">
              <a:solidFill>
                <a:srgbClr val="FF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241782" name="Oval 118">
              <a:extLst>
                <a:ext uri="{FF2B5EF4-FFF2-40B4-BE49-F238E27FC236}">
                  <a16:creationId xmlns:a16="http://schemas.microsoft.com/office/drawing/2014/main" id="{A9C4DC1A-AAA2-443D-9F88-B2B1449D203D}"/>
                </a:ext>
              </a:extLst>
            </p:cNvPr>
            <p:cNvSpPr>
              <a:spLocks noChangeArrowheads="1"/>
            </p:cNvSpPr>
            <p:nvPr/>
          </p:nvSpPr>
          <p:spPr bwMode="auto">
            <a:xfrm>
              <a:off x="1857" y="2306"/>
              <a:ext cx="79" cy="80"/>
            </a:xfrm>
            <a:prstGeom prst="ellipse">
              <a:avLst/>
            </a:prstGeom>
            <a:noFill/>
            <a:ln w="12700" algn="ctr">
              <a:solidFill>
                <a:srgbClr val="FF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241783" name="Oval 119">
              <a:extLst>
                <a:ext uri="{FF2B5EF4-FFF2-40B4-BE49-F238E27FC236}">
                  <a16:creationId xmlns:a16="http://schemas.microsoft.com/office/drawing/2014/main" id="{56520DA4-976A-4F76-99EF-677B3C442141}"/>
                </a:ext>
              </a:extLst>
            </p:cNvPr>
            <p:cNvSpPr>
              <a:spLocks noChangeArrowheads="1"/>
            </p:cNvSpPr>
            <p:nvPr/>
          </p:nvSpPr>
          <p:spPr bwMode="auto">
            <a:xfrm>
              <a:off x="978" y="2745"/>
              <a:ext cx="80" cy="80"/>
            </a:xfrm>
            <a:prstGeom prst="ellipse">
              <a:avLst/>
            </a:prstGeom>
            <a:noFill/>
            <a:ln w="12700" algn="ctr">
              <a:solidFill>
                <a:srgbClr val="FF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241784" name="Line 120">
              <a:extLst>
                <a:ext uri="{FF2B5EF4-FFF2-40B4-BE49-F238E27FC236}">
                  <a16:creationId xmlns:a16="http://schemas.microsoft.com/office/drawing/2014/main" id="{41996EBC-7349-44B1-B1FC-1687BAD20EE0}"/>
                </a:ext>
              </a:extLst>
            </p:cNvPr>
            <p:cNvSpPr>
              <a:spLocks noChangeShapeType="1"/>
            </p:cNvSpPr>
            <p:nvPr/>
          </p:nvSpPr>
          <p:spPr bwMode="auto">
            <a:xfrm>
              <a:off x="2886" y="3144"/>
              <a:ext cx="1876" cy="1"/>
            </a:xfrm>
            <a:prstGeom prst="line">
              <a:avLst/>
            </a:prstGeom>
            <a:noFill/>
            <a:ln w="12700">
              <a:solidFill>
                <a:srgbClr val="0000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1785" name="Line 121">
              <a:extLst>
                <a:ext uri="{FF2B5EF4-FFF2-40B4-BE49-F238E27FC236}">
                  <a16:creationId xmlns:a16="http://schemas.microsoft.com/office/drawing/2014/main" id="{1FF0EC12-36B7-4814-979B-5E3F22530344}"/>
                </a:ext>
              </a:extLst>
            </p:cNvPr>
            <p:cNvSpPr>
              <a:spLocks noChangeShapeType="1"/>
            </p:cNvSpPr>
            <p:nvPr/>
          </p:nvSpPr>
          <p:spPr bwMode="auto">
            <a:xfrm flipV="1">
              <a:off x="2886" y="1987"/>
              <a:ext cx="0" cy="1157"/>
            </a:xfrm>
            <a:prstGeom prst="line">
              <a:avLst/>
            </a:prstGeom>
            <a:noFill/>
            <a:ln w="12700">
              <a:solidFill>
                <a:srgbClr val="0000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241786" name="Object 122">
              <a:extLst>
                <a:ext uri="{FF2B5EF4-FFF2-40B4-BE49-F238E27FC236}">
                  <a16:creationId xmlns:a16="http://schemas.microsoft.com/office/drawing/2014/main" id="{4AB9A304-5B34-4527-A417-221C21EC2A2D}"/>
                </a:ext>
              </a:extLst>
            </p:cNvPr>
            <p:cNvGraphicFramePr>
              <a:graphicFrameLocks noChangeAspect="1"/>
            </p:cNvGraphicFramePr>
            <p:nvPr/>
          </p:nvGraphicFramePr>
          <p:xfrm>
            <a:off x="4603" y="3184"/>
            <a:ext cx="229" cy="256"/>
          </p:xfrm>
          <a:graphic>
            <a:graphicData uri="http://schemas.openxmlformats.org/presentationml/2006/ole">
              <mc:AlternateContent xmlns:mc="http://schemas.openxmlformats.org/markup-compatibility/2006">
                <mc:Choice xmlns:v="urn:schemas-microsoft-com:vml" Requires="v">
                  <p:oleObj spid="_x0000_s465899" r:id="rId19" imgW="126720" imgH="139680" progId="">
                    <p:embed/>
                  </p:oleObj>
                </mc:Choice>
                <mc:Fallback>
                  <p:oleObj r:id="rId19" imgW="126720" imgH="139680" progId="">
                    <p:embed/>
                    <p:pic>
                      <p:nvPicPr>
                        <p:cNvPr id="241786" name="Object 122">
                          <a:extLst>
                            <a:ext uri="{FF2B5EF4-FFF2-40B4-BE49-F238E27FC236}">
                              <a16:creationId xmlns:a16="http://schemas.microsoft.com/office/drawing/2014/main" id="{4AB9A304-5B34-4527-A417-221C21EC2A2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03" y="3184"/>
                          <a:ext cx="22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1787" name="Object 123">
              <a:extLst>
                <a:ext uri="{FF2B5EF4-FFF2-40B4-BE49-F238E27FC236}">
                  <a16:creationId xmlns:a16="http://schemas.microsoft.com/office/drawing/2014/main" id="{24CBA31B-D1C8-4A9E-A54B-75FD1D2873E8}"/>
                </a:ext>
              </a:extLst>
            </p:cNvPr>
            <p:cNvGraphicFramePr>
              <a:graphicFrameLocks noChangeAspect="1"/>
            </p:cNvGraphicFramePr>
            <p:nvPr/>
          </p:nvGraphicFramePr>
          <p:xfrm>
            <a:off x="2447" y="1788"/>
            <a:ext cx="432" cy="250"/>
          </p:xfrm>
          <a:graphic>
            <a:graphicData uri="http://schemas.openxmlformats.org/presentationml/2006/ole">
              <mc:AlternateContent xmlns:mc="http://schemas.openxmlformats.org/markup-compatibility/2006">
                <mc:Choice xmlns:v="urn:schemas-microsoft-com:vml" Requires="v">
                  <p:oleObj spid="_x0000_s465900" r:id="rId21" imgW="355320" imgH="203040" progId="">
                    <p:embed/>
                  </p:oleObj>
                </mc:Choice>
                <mc:Fallback>
                  <p:oleObj r:id="rId21" imgW="355320" imgH="203040" progId="">
                    <p:embed/>
                    <p:pic>
                      <p:nvPicPr>
                        <p:cNvPr id="241787" name="Object 123">
                          <a:extLst>
                            <a:ext uri="{FF2B5EF4-FFF2-40B4-BE49-F238E27FC236}">
                              <a16:creationId xmlns:a16="http://schemas.microsoft.com/office/drawing/2014/main" id="{24CBA31B-D1C8-4A9E-A54B-75FD1D2873E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47" y="1788"/>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1788" name="Object 124">
              <a:extLst>
                <a:ext uri="{FF2B5EF4-FFF2-40B4-BE49-F238E27FC236}">
                  <a16:creationId xmlns:a16="http://schemas.microsoft.com/office/drawing/2014/main" id="{35B92154-B989-4122-8FDE-46FF1765AB6C}"/>
                </a:ext>
              </a:extLst>
            </p:cNvPr>
            <p:cNvGraphicFramePr>
              <a:graphicFrameLocks noChangeAspect="1"/>
            </p:cNvGraphicFramePr>
            <p:nvPr/>
          </p:nvGraphicFramePr>
          <p:xfrm>
            <a:off x="3245" y="2277"/>
            <a:ext cx="400" cy="228"/>
          </p:xfrm>
          <a:graphic>
            <a:graphicData uri="http://schemas.openxmlformats.org/presentationml/2006/ole">
              <mc:AlternateContent xmlns:mc="http://schemas.openxmlformats.org/markup-compatibility/2006">
                <mc:Choice xmlns:v="urn:schemas-microsoft-com:vml" Requires="v">
                  <p:oleObj spid="_x0000_s465901" r:id="rId23" imgW="406080" imgH="228600" progId="">
                    <p:embed/>
                  </p:oleObj>
                </mc:Choice>
                <mc:Fallback>
                  <p:oleObj r:id="rId23" imgW="406080" imgH="228600" progId="">
                    <p:embed/>
                    <p:pic>
                      <p:nvPicPr>
                        <p:cNvPr id="241788" name="Object 124">
                          <a:extLst>
                            <a:ext uri="{FF2B5EF4-FFF2-40B4-BE49-F238E27FC236}">
                              <a16:creationId xmlns:a16="http://schemas.microsoft.com/office/drawing/2014/main" id="{35B92154-B989-4122-8FDE-46FF1765AB6C}"/>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245" y="2277"/>
                          <a:ext cx="400"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1789" name="Freeform 125">
              <a:extLst>
                <a:ext uri="{FF2B5EF4-FFF2-40B4-BE49-F238E27FC236}">
                  <a16:creationId xmlns:a16="http://schemas.microsoft.com/office/drawing/2014/main" id="{DB36E7CA-0807-40C7-A99E-D0F29AE67860}"/>
                </a:ext>
              </a:extLst>
            </p:cNvPr>
            <p:cNvSpPr>
              <a:spLocks/>
            </p:cNvSpPr>
            <p:nvPr/>
          </p:nvSpPr>
          <p:spPr bwMode="auto">
            <a:xfrm>
              <a:off x="2886" y="2227"/>
              <a:ext cx="1597" cy="877"/>
            </a:xfrm>
            <a:custGeom>
              <a:avLst/>
              <a:gdLst>
                <a:gd name="T0" fmla="*/ 0 w 2280"/>
                <a:gd name="T1" fmla="*/ 0 h 1140"/>
                <a:gd name="T2" fmla="*/ 456 w 2280"/>
                <a:gd name="T3" fmla="*/ 798 h 1140"/>
                <a:gd name="T4" fmla="*/ 2280 w 2280"/>
                <a:gd name="T5" fmla="*/ 1140 h 1140"/>
              </a:gdLst>
              <a:ahLst/>
              <a:cxnLst>
                <a:cxn ang="0">
                  <a:pos x="T0" y="T1"/>
                </a:cxn>
                <a:cxn ang="0">
                  <a:pos x="T2" y="T3"/>
                </a:cxn>
                <a:cxn ang="0">
                  <a:pos x="T4" y="T5"/>
                </a:cxn>
              </a:cxnLst>
              <a:rect l="0" t="0" r="r" b="b"/>
              <a:pathLst>
                <a:path w="2280" h="1140">
                  <a:moveTo>
                    <a:pt x="0" y="0"/>
                  </a:moveTo>
                  <a:cubicBezTo>
                    <a:pt x="38" y="304"/>
                    <a:pt x="76" y="608"/>
                    <a:pt x="456" y="798"/>
                  </a:cubicBezTo>
                  <a:cubicBezTo>
                    <a:pt x="836" y="988"/>
                    <a:pt x="1558" y="1064"/>
                    <a:pt x="2280" y="1140"/>
                  </a:cubicBezTo>
                </a:path>
              </a:pathLst>
            </a:custGeom>
            <a:noFill/>
            <a:ln w="1270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241790" name="Line 126">
              <a:extLst>
                <a:ext uri="{FF2B5EF4-FFF2-40B4-BE49-F238E27FC236}">
                  <a16:creationId xmlns:a16="http://schemas.microsoft.com/office/drawing/2014/main" id="{F77F4F37-1A9A-4051-B1F4-3D0FB9E594E7}"/>
                </a:ext>
              </a:extLst>
            </p:cNvPr>
            <p:cNvSpPr>
              <a:spLocks noChangeShapeType="1"/>
            </p:cNvSpPr>
            <p:nvPr/>
          </p:nvSpPr>
          <p:spPr bwMode="auto">
            <a:xfrm flipH="1">
              <a:off x="3080" y="2477"/>
              <a:ext cx="201" cy="249"/>
            </a:xfrm>
            <a:prstGeom prst="line">
              <a:avLst/>
            </a:prstGeom>
            <a:noFill/>
            <a:ln w="12700">
              <a:solidFill>
                <a:srgbClr val="0000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241791" name="Object 127">
              <a:extLst>
                <a:ext uri="{FF2B5EF4-FFF2-40B4-BE49-F238E27FC236}">
                  <a16:creationId xmlns:a16="http://schemas.microsoft.com/office/drawing/2014/main" id="{0F915234-3876-4BEB-80D3-AF75D3525E6A}"/>
                </a:ext>
              </a:extLst>
            </p:cNvPr>
            <p:cNvGraphicFramePr>
              <a:graphicFrameLocks noChangeAspect="1"/>
            </p:cNvGraphicFramePr>
            <p:nvPr/>
          </p:nvGraphicFramePr>
          <p:xfrm>
            <a:off x="4563" y="2506"/>
            <a:ext cx="362" cy="228"/>
          </p:xfrm>
          <a:graphic>
            <a:graphicData uri="http://schemas.openxmlformats.org/presentationml/2006/ole">
              <mc:AlternateContent xmlns:mc="http://schemas.openxmlformats.org/markup-compatibility/2006">
                <mc:Choice xmlns:v="urn:schemas-microsoft-com:vml" Requires="v">
                  <p:oleObj spid="_x0000_s465902" r:id="rId25" imgW="368280" imgH="228600" progId="">
                    <p:embed/>
                  </p:oleObj>
                </mc:Choice>
                <mc:Fallback>
                  <p:oleObj r:id="rId25" imgW="368280" imgH="228600" progId="">
                    <p:embed/>
                    <p:pic>
                      <p:nvPicPr>
                        <p:cNvPr id="241791" name="Object 127">
                          <a:extLst>
                            <a:ext uri="{FF2B5EF4-FFF2-40B4-BE49-F238E27FC236}">
                              <a16:creationId xmlns:a16="http://schemas.microsoft.com/office/drawing/2014/main" id="{0F915234-3876-4BEB-80D3-AF75D3525E6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63" y="2506"/>
                          <a:ext cx="362"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1792" name="Line 128">
              <a:extLst>
                <a:ext uri="{FF2B5EF4-FFF2-40B4-BE49-F238E27FC236}">
                  <a16:creationId xmlns:a16="http://schemas.microsoft.com/office/drawing/2014/main" id="{DBBD85EC-4AD6-4475-9CAC-9E798260C705}"/>
                </a:ext>
              </a:extLst>
            </p:cNvPr>
            <p:cNvSpPr>
              <a:spLocks noChangeShapeType="1"/>
            </p:cNvSpPr>
            <p:nvPr/>
          </p:nvSpPr>
          <p:spPr bwMode="auto">
            <a:xfrm flipH="1">
              <a:off x="4363" y="2751"/>
              <a:ext cx="201" cy="250"/>
            </a:xfrm>
            <a:prstGeom prst="line">
              <a:avLst/>
            </a:prstGeom>
            <a:noFill/>
            <a:ln w="12700">
              <a:solidFill>
                <a:srgbClr val="FF66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1793" name="Freeform 129">
              <a:extLst>
                <a:ext uri="{FF2B5EF4-FFF2-40B4-BE49-F238E27FC236}">
                  <a16:creationId xmlns:a16="http://schemas.microsoft.com/office/drawing/2014/main" id="{7238ECA9-277D-441F-BE79-9769951BA006}"/>
                </a:ext>
              </a:extLst>
            </p:cNvPr>
            <p:cNvSpPr>
              <a:spLocks/>
            </p:cNvSpPr>
            <p:nvPr/>
          </p:nvSpPr>
          <p:spPr bwMode="auto">
            <a:xfrm>
              <a:off x="2880" y="2614"/>
              <a:ext cx="1588" cy="417"/>
            </a:xfrm>
            <a:custGeom>
              <a:avLst/>
              <a:gdLst>
                <a:gd name="T0" fmla="*/ 0 w 2280"/>
                <a:gd name="T1" fmla="*/ 0 h 751"/>
                <a:gd name="T2" fmla="*/ 912 w 2280"/>
                <a:gd name="T3" fmla="*/ 627 h 751"/>
                <a:gd name="T4" fmla="*/ 2280 w 2280"/>
                <a:gd name="T5" fmla="*/ 741 h 751"/>
              </a:gdLst>
              <a:ahLst/>
              <a:cxnLst>
                <a:cxn ang="0">
                  <a:pos x="T0" y="T1"/>
                </a:cxn>
                <a:cxn ang="0">
                  <a:pos x="T2" y="T3"/>
                </a:cxn>
                <a:cxn ang="0">
                  <a:pos x="T4" y="T5"/>
                </a:cxn>
              </a:cxnLst>
              <a:rect l="0" t="0" r="r" b="b"/>
              <a:pathLst>
                <a:path w="2280" h="751">
                  <a:moveTo>
                    <a:pt x="0" y="0"/>
                  </a:moveTo>
                  <a:cubicBezTo>
                    <a:pt x="266" y="251"/>
                    <a:pt x="532" y="503"/>
                    <a:pt x="912" y="627"/>
                  </a:cubicBezTo>
                  <a:cubicBezTo>
                    <a:pt x="1292" y="751"/>
                    <a:pt x="1786" y="746"/>
                    <a:pt x="2280" y="741"/>
                  </a:cubicBezTo>
                </a:path>
              </a:pathLst>
            </a:custGeom>
            <a:noFill/>
            <a:ln w="12700" cap="flat" cmpd="sng">
              <a:solidFill>
                <a:srgbClr val="FF66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241794" name="Line 130">
              <a:extLst>
                <a:ext uri="{FF2B5EF4-FFF2-40B4-BE49-F238E27FC236}">
                  <a16:creationId xmlns:a16="http://schemas.microsoft.com/office/drawing/2014/main" id="{5A4B54BF-F99F-4CAF-895C-90A37BA23382}"/>
                </a:ext>
              </a:extLst>
            </p:cNvPr>
            <p:cNvSpPr>
              <a:spLocks noChangeShapeType="1"/>
            </p:cNvSpPr>
            <p:nvPr/>
          </p:nvSpPr>
          <p:spPr bwMode="auto">
            <a:xfrm>
              <a:off x="3046" y="2346"/>
              <a:ext cx="1" cy="798"/>
            </a:xfrm>
            <a:prstGeom prst="line">
              <a:avLst/>
            </a:prstGeom>
            <a:noFill/>
            <a:ln w="12700">
              <a:solidFill>
                <a:srgbClr val="800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1795" name="Line 131">
              <a:extLst>
                <a:ext uri="{FF2B5EF4-FFF2-40B4-BE49-F238E27FC236}">
                  <a16:creationId xmlns:a16="http://schemas.microsoft.com/office/drawing/2014/main" id="{D5FFB9B4-A4E8-44E2-9B64-F9D795498662}"/>
                </a:ext>
              </a:extLst>
            </p:cNvPr>
            <p:cNvSpPr>
              <a:spLocks noChangeShapeType="1"/>
            </p:cNvSpPr>
            <p:nvPr/>
          </p:nvSpPr>
          <p:spPr bwMode="auto">
            <a:xfrm>
              <a:off x="3969" y="2346"/>
              <a:ext cx="1" cy="798"/>
            </a:xfrm>
            <a:prstGeom prst="line">
              <a:avLst/>
            </a:prstGeom>
            <a:noFill/>
            <a:ln w="12700">
              <a:solidFill>
                <a:srgbClr val="800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241796" name="Object 132">
              <a:extLst>
                <a:ext uri="{FF2B5EF4-FFF2-40B4-BE49-F238E27FC236}">
                  <a16:creationId xmlns:a16="http://schemas.microsoft.com/office/drawing/2014/main" id="{0FDDFCCD-C6EE-4253-8BB9-45BBE4E3EB69}"/>
                </a:ext>
              </a:extLst>
            </p:cNvPr>
            <p:cNvGraphicFramePr>
              <a:graphicFrameLocks noChangeAspect="1"/>
            </p:cNvGraphicFramePr>
            <p:nvPr/>
          </p:nvGraphicFramePr>
          <p:xfrm>
            <a:off x="4105" y="2324"/>
            <a:ext cx="197" cy="199"/>
          </p:xfrm>
          <a:graphic>
            <a:graphicData uri="http://schemas.openxmlformats.org/presentationml/2006/ole">
              <mc:AlternateContent xmlns:mc="http://schemas.openxmlformats.org/markup-compatibility/2006">
                <mc:Choice xmlns:v="urn:schemas-microsoft-com:vml" Requires="v">
                  <p:oleObj spid="_x0000_s465903" r:id="rId27" imgW="139680" imgH="139680" progId="">
                    <p:embed/>
                  </p:oleObj>
                </mc:Choice>
                <mc:Fallback>
                  <p:oleObj r:id="rId27" imgW="139680" imgH="139680" progId="">
                    <p:embed/>
                    <p:pic>
                      <p:nvPicPr>
                        <p:cNvPr id="241796" name="Object 132">
                          <a:extLst>
                            <a:ext uri="{FF2B5EF4-FFF2-40B4-BE49-F238E27FC236}">
                              <a16:creationId xmlns:a16="http://schemas.microsoft.com/office/drawing/2014/main" id="{0FDDFCCD-C6EE-4253-8BB9-45BBE4E3EB6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05" y="2324"/>
                          <a:ext cx="197"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1797" name="Object 133">
              <a:extLst>
                <a:ext uri="{FF2B5EF4-FFF2-40B4-BE49-F238E27FC236}">
                  <a16:creationId xmlns:a16="http://schemas.microsoft.com/office/drawing/2014/main" id="{0DF9FC11-8DEF-4C93-9AAB-2AEC3400C6C1}"/>
                </a:ext>
              </a:extLst>
            </p:cNvPr>
            <p:cNvGraphicFramePr>
              <a:graphicFrameLocks noChangeAspect="1"/>
            </p:cNvGraphicFramePr>
            <p:nvPr/>
          </p:nvGraphicFramePr>
          <p:xfrm>
            <a:off x="4105" y="2528"/>
            <a:ext cx="196" cy="200"/>
          </p:xfrm>
          <a:graphic>
            <a:graphicData uri="http://schemas.openxmlformats.org/presentationml/2006/ole">
              <mc:AlternateContent xmlns:mc="http://schemas.openxmlformats.org/markup-compatibility/2006">
                <mc:Choice xmlns:v="urn:schemas-microsoft-com:vml" Requires="v">
                  <p:oleObj spid="_x0000_s465904" r:id="rId29" imgW="139680" imgH="139680" progId="">
                    <p:embed/>
                  </p:oleObj>
                </mc:Choice>
                <mc:Fallback>
                  <p:oleObj r:id="rId29" imgW="139680" imgH="139680" progId="">
                    <p:embed/>
                    <p:pic>
                      <p:nvPicPr>
                        <p:cNvPr id="241797" name="Object 133">
                          <a:extLst>
                            <a:ext uri="{FF2B5EF4-FFF2-40B4-BE49-F238E27FC236}">
                              <a16:creationId xmlns:a16="http://schemas.microsoft.com/office/drawing/2014/main" id="{0DF9FC11-8DEF-4C93-9AAB-2AEC3400C6C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05" y="2528"/>
                          <a:ext cx="19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1798" name="Object 134">
              <a:extLst>
                <a:ext uri="{FF2B5EF4-FFF2-40B4-BE49-F238E27FC236}">
                  <a16:creationId xmlns:a16="http://schemas.microsoft.com/office/drawing/2014/main" id="{2F21458A-CF44-44C0-A428-F52026AA4E71}"/>
                </a:ext>
              </a:extLst>
            </p:cNvPr>
            <p:cNvGraphicFramePr>
              <a:graphicFrameLocks noChangeAspect="1"/>
            </p:cNvGraphicFramePr>
            <p:nvPr/>
          </p:nvGraphicFramePr>
          <p:xfrm>
            <a:off x="4105" y="2711"/>
            <a:ext cx="196" cy="199"/>
          </p:xfrm>
          <a:graphic>
            <a:graphicData uri="http://schemas.openxmlformats.org/presentationml/2006/ole">
              <mc:AlternateContent xmlns:mc="http://schemas.openxmlformats.org/markup-compatibility/2006">
                <mc:Choice xmlns:v="urn:schemas-microsoft-com:vml" Requires="v">
                  <p:oleObj spid="_x0000_s465905" r:id="rId30" imgW="139680" imgH="139680" progId="">
                    <p:embed/>
                  </p:oleObj>
                </mc:Choice>
                <mc:Fallback>
                  <p:oleObj r:id="rId30" imgW="139680" imgH="139680" progId="">
                    <p:embed/>
                    <p:pic>
                      <p:nvPicPr>
                        <p:cNvPr id="241798" name="Object 134">
                          <a:extLst>
                            <a:ext uri="{FF2B5EF4-FFF2-40B4-BE49-F238E27FC236}">
                              <a16:creationId xmlns:a16="http://schemas.microsoft.com/office/drawing/2014/main" id="{2F21458A-CF44-44C0-A428-F52026AA4E7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05" y="2711"/>
                          <a:ext cx="196"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1799" name="Object 135">
              <a:extLst>
                <a:ext uri="{FF2B5EF4-FFF2-40B4-BE49-F238E27FC236}">
                  <a16:creationId xmlns:a16="http://schemas.microsoft.com/office/drawing/2014/main" id="{83AF7661-2486-44A7-9A51-6EB5ABCDB859}"/>
                </a:ext>
              </a:extLst>
            </p:cNvPr>
            <p:cNvGraphicFramePr>
              <a:graphicFrameLocks noChangeAspect="1"/>
            </p:cNvGraphicFramePr>
            <p:nvPr/>
          </p:nvGraphicFramePr>
          <p:xfrm>
            <a:off x="4105" y="2870"/>
            <a:ext cx="196" cy="200"/>
          </p:xfrm>
          <a:graphic>
            <a:graphicData uri="http://schemas.openxmlformats.org/presentationml/2006/ole">
              <mc:AlternateContent xmlns:mc="http://schemas.openxmlformats.org/markup-compatibility/2006">
                <mc:Choice xmlns:v="urn:schemas-microsoft-com:vml" Requires="v">
                  <p:oleObj spid="_x0000_s465906" r:id="rId31" imgW="139680" imgH="139680" progId="">
                    <p:embed/>
                  </p:oleObj>
                </mc:Choice>
                <mc:Fallback>
                  <p:oleObj r:id="rId31" imgW="139680" imgH="139680" progId="">
                    <p:embed/>
                    <p:pic>
                      <p:nvPicPr>
                        <p:cNvPr id="241799" name="Object 135">
                          <a:extLst>
                            <a:ext uri="{FF2B5EF4-FFF2-40B4-BE49-F238E27FC236}">
                              <a16:creationId xmlns:a16="http://schemas.microsoft.com/office/drawing/2014/main" id="{83AF7661-2486-44A7-9A51-6EB5ABCDB85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05" y="2870"/>
                          <a:ext cx="19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1800" name="Object 136">
              <a:extLst>
                <a:ext uri="{FF2B5EF4-FFF2-40B4-BE49-F238E27FC236}">
                  <a16:creationId xmlns:a16="http://schemas.microsoft.com/office/drawing/2014/main" id="{5AA3D2AA-F4CB-4BA7-AF8F-E3A3EA0DD565}"/>
                </a:ext>
              </a:extLst>
            </p:cNvPr>
            <p:cNvGraphicFramePr>
              <a:graphicFrameLocks noChangeAspect="1"/>
            </p:cNvGraphicFramePr>
            <p:nvPr/>
          </p:nvGraphicFramePr>
          <p:xfrm>
            <a:off x="2886" y="2381"/>
            <a:ext cx="160" cy="130"/>
          </p:xfrm>
          <a:graphic>
            <a:graphicData uri="http://schemas.openxmlformats.org/presentationml/2006/ole">
              <mc:AlternateContent xmlns:mc="http://schemas.openxmlformats.org/markup-compatibility/2006">
                <mc:Choice xmlns:v="urn:schemas-microsoft-com:vml" Requires="v">
                  <p:oleObj spid="_x0000_s465907" r:id="rId32" imgW="126720" imgH="101520" progId="">
                    <p:embed/>
                  </p:oleObj>
                </mc:Choice>
                <mc:Fallback>
                  <p:oleObj r:id="rId32" imgW="126720" imgH="101520" progId="">
                    <p:embed/>
                    <p:pic>
                      <p:nvPicPr>
                        <p:cNvPr id="241800" name="Object 136">
                          <a:extLst>
                            <a:ext uri="{FF2B5EF4-FFF2-40B4-BE49-F238E27FC236}">
                              <a16:creationId xmlns:a16="http://schemas.microsoft.com/office/drawing/2014/main" id="{5AA3D2AA-F4CB-4BA7-AF8F-E3A3EA0DD565}"/>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886" y="2381"/>
                          <a:ext cx="160"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1801" name="Object 137">
              <a:extLst>
                <a:ext uri="{FF2B5EF4-FFF2-40B4-BE49-F238E27FC236}">
                  <a16:creationId xmlns:a16="http://schemas.microsoft.com/office/drawing/2014/main" id="{D9414340-D970-44A9-9078-2009E17C443D}"/>
                </a:ext>
              </a:extLst>
            </p:cNvPr>
            <p:cNvGraphicFramePr>
              <a:graphicFrameLocks noChangeAspect="1"/>
            </p:cNvGraphicFramePr>
            <p:nvPr/>
          </p:nvGraphicFramePr>
          <p:xfrm>
            <a:off x="2890" y="2591"/>
            <a:ext cx="160" cy="130"/>
          </p:xfrm>
          <a:graphic>
            <a:graphicData uri="http://schemas.openxmlformats.org/presentationml/2006/ole">
              <mc:AlternateContent xmlns:mc="http://schemas.openxmlformats.org/markup-compatibility/2006">
                <mc:Choice xmlns:v="urn:schemas-microsoft-com:vml" Requires="v">
                  <p:oleObj spid="_x0000_s465908" r:id="rId34" imgW="126720" imgH="101520" progId="">
                    <p:embed/>
                  </p:oleObj>
                </mc:Choice>
                <mc:Fallback>
                  <p:oleObj r:id="rId34" imgW="126720" imgH="101520" progId="">
                    <p:embed/>
                    <p:pic>
                      <p:nvPicPr>
                        <p:cNvPr id="241801" name="Object 137">
                          <a:extLst>
                            <a:ext uri="{FF2B5EF4-FFF2-40B4-BE49-F238E27FC236}">
                              <a16:creationId xmlns:a16="http://schemas.microsoft.com/office/drawing/2014/main" id="{D9414340-D970-44A9-9078-2009E17C443D}"/>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890" y="2591"/>
                          <a:ext cx="160"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1802" name="Object 138">
              <a:extLst>
                <a:ext uri="{FF2B5EF4-FFF2-40B4-BE49-F238E27FC236}">
                  <a16:creationId xmlns:a16="http://schemas.microsoft.com/office/drawing/2014/main" id="{E4CCBA20-E544-4F2E-9376-1419A19EC329}"/>
                </a:ext>
              </a:extLst>
            </p:cNvPr>
            <p:cNvGraphicFramePr>
              <a:graphicFrameLocks noChangeAspect="1"/>
            </p:cNvGraphicFramePr>
            <p:nvPr/>
          </p:nvGraphicFramePr>
          <p:xfrm>
            <a:off x="2886" y="2775"/>
            <a:ext cx="159" cy="130"/>
          </p:xfrm>
          <a:graphic>
            <a:graphicData uri="http://schemas.openxmlformats.org/presentationml/2006/ole">
              <mc:AlternateContent xmlns:mc="http://schemas.openxmlformats.org/markup-compatibility/2006">
                <mc:Choice xmlns:v="urn:schemas-microsoft-com:vml" Requires="v">
                  <p:oleObj spid="_x0000_s465909" r:id="rId35" imgW="126720" imgH="101520" progId="">
                    <p:embed/>
                  </p:oleObj>
                </mc:Choice>
                <mc:Fallback>
                  <p:oleObj r:id="rId35" imgW="126720" imgH="101520" progId="">
                    <p:embed/>
                    <p:pic>
                      <p:nvPicPr>
                        <p:cNvPr id="241802" name="Object 138">
                          <a:extLst>
                            <a:ext uri="{FF2B5EF4-FFF2-40B4-BE49-F238E27FC236}">
                              <a16:creationId xmlns:a16="http://schemas.microsoft.com/office/drawing/2014/main" id="{E4CCBA20-E544-4F2E-9376-1419A19EC32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886" y="2775"/>
                          <a:ext cx="159"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1803" name="Object 139">
              <a:extLst>
                <a:ext uri="{FF2B5EF4-FFF2-40B4-BE49-F238E27FC236}">
                  <a16:creationId xmlns:a16="http://schemas.microsoft.com/office/drawing/2014/main" id="{F84CEA9A-F527-4DB2-A8AA-605FAB354009}"/>
                </a:ext>
              </a:extLst>
            </p:cNvPr>
            <p:cNvGraphicFramePr>
              <a:graphicFrameLocks noChangeAspect="1"/>
            </p:cNvGraphicFramePr>
            <p:nvPr/>
          </p:nvGraphicFramePr>
          <p:xfrm>
            <a:off x="2876" y="2929"/>
            <a:ext cx="160" cy="130"/>
          </p:xfrm>
          <a:graphic>
            <a:graphicData uri="http://schemas.openxmlformats.org/presentationml/2006/ole">
              <mc:AlternateContent xmlns:mc="http://schemas.openxmlformats.org/markup-compatibility/2006">
                <mc:Choice xmlns:v="urn:schemas-microsoft-com:vml" Requires="v">
                  <p:oleObj spid="_x0000_s465910" r:id="rId36" imgW="126720" imgH="101520" progId="">
                    <p:embed/>
                  </p:oleObj>
                </mc:Choice>
                <mc:Fallback>
                  <p:oleObj r:id="rId36" imgW="126720" imgH="101520" progId="">
                    <p:embed/>
                    <p:pic>
                      <p:nvPicPr>
                        <p:cNvPr id="241803" name="Object 139">
                          <a:extLst>
                            <a:ext uri="{FF2B5EF4-FFF2-40B4-BE49-F238E27FC236}">
                              <a16:creationId xmlns:a16="http://schemas.microsoft.com/office/drawing/2014/main" id="{F84CEA9A-F527-4DB2-A8AA-605FAB35400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876" y="2929"/>
                          <a:ext cx="160"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1804" name="Line 140">
              <a:extLst>
                <a:ext uri="{FF2B5EF4-FFF2-40B4-BE49-F238E27FC236}">
                  <a16:creationId xmlns:a16="http://schemas.microsoft.com/office/drawing/2014/main" id="{AC426422-CE9C-4973-9EC3-A4118AA92A4E}"/>
                </a:ext>
              </a:extLst>
            </p:cNvPr>
            <p:cNvSpPr>
              <a:spLocks noChangeShapeType="1"/>
            </p:cNvSpPr>
            <p:nvPr/>
          </p:nvSpPr>
          <p:spPr bwMode="auto">
            <a:xfrm flipH="1">
              <a:off x="3405" y="2665"/>
              <a:ext cx="519" cy="1"/>
            </a:xfrm>
            <a:prstGeom prst="line">
              <a:avLst/>
            </a:prstGeom>
            <a:noFill/>
            <a:ln w="12700">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241805" name="Object 141">
              <a:extLst>
                <a:ext uri="{FF2B5EF4-FFF2-40B4-BE49-F238E27FC236}">
                  <a16:creationId xmlns:a16="http://schemas.microsoft.com/office/drawing/2014/main" id="{6ECF7C4A-2490-4A6C-9B0D-4A00C440E9D7}"/>
                </a:ext>
              </a:extLst>
            </p:cNvPr>
            <p:cNvGraphicFramePr>
              <a:graphicFrameLocks noChangeAspect="1"/>
            </p:cNvGraphicFramePr>
            <p:nvPr/>
          </p:nvGraphicFramePr>
          <p:xfrm>
            <a:off x="3590" y="2465"/>
            <a:ext cx="181" cy="200"/>
          </p:xfrm>
          <a:graphic>
            <a:graphicData uri="http://schemas.openxmlformats.org/presentationml/2006/ole">
              <mc:AlternateContent xmlns:mc="http://schemas.openxmlformats.org/markup-compatibility/2006">
                <mc:Choice xmlns:v="urn:schemas-microsoft-com:vml" Requires="v">
                  <p:oleObj spid="_x0000_s465911" r:id="rId37" imgW="152280" imgH="164880" progId="">
                    <p:embed/>
                  </p:oleObj>
                </mc:Choice>
                <mc:Fallback>
                  <p:oleObj r:id="rId37" imgW="152280" imgH="164880" progId="">
                    <p:embed/>
                    <p:pic>
                      <p:nvPicPr>
                        <p:cNvPr id="241805" name="Object 141">
                          <a:extLst>
                            <a:ext uri="{FF2B5EF4-FFF2-40B4-BE49-F238E27FC236}">
                              <a16:creationId xmlns:a16="http://schemas.microsoft.com/office/drawing/2014/main" id="{6ECF7C4A-2490-4A6C-9B0D-4A00C440E9D7}"/>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590" y="2465"/>
                          <a:ext cx="181"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1806" name="Text Box 142">
              <a:extLst>
                <a:ext uri="{FF2B5EF4-FFF2-40B4-BE49-F238E27FC236}">
                  <a16:creationId xmlns:a16="http://schemas.microsoft.com/office/drawing/2014/main" id="{C4AEBA43-C8F6-4BD0-97CE-05D8721E83E6}"/>
                </a:ext>
              </a:extLst>
            </p:cNvPr>
            <p:cNvSpPr txBox="1">
              <a:spLocks noChangeArrowheads="1"/>
            </p:cNvSpPr>
            <p:nvPr/>
          </p:nvSpPr>
          <p:spPr bwMode="auto">
            <a:xfrm>
              <a:off x="4241" y="1987"/>
              <a:ext cx="1088"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eaLnBrk="0" hangingPunct="0">
                <a:lnSpc>
                  <a:spcPct val="100000"/>
                </a:lnSpc>
              </a:pPr>
              <a:r>
                <a:rPr lang="zh-CN" altLang="en-US">
                  <a:solidFill>
                    <a:srgbClr val="FF6600"/>
                  </a:solidFill>
                  <a:latin typeface="Times New Roman" panose="02020603050405020304" pitchFamily="18" charset="0"/>
                  <a:ea typeface="宋体" panose="02010600030101010101" pitchFamily="2" charset="-122"/>
                </a:rPr>
                <a:t>等效正电荷区</a:t>
              </a:r>
              <a:endParaRPr lang="zh-CN" altLang="en-US">
                <a:solidFill>
                  <a:schemeClr val="tx1"/>
                </a:solidFill>
                <a:latin typeface="Times New Roman" panose="02020603050405020304" pitchFamily="18" charset="0"/>
                <a:ea typeface="宋体" panose="02010600030101010101" pitchFamily="2" charset="-122"/>
              </a:endParaRPr>
            </a:p>
          </p:txBody>
        </p:sp>
        <p:sp>
          <p:nvSpPr>
            <p:cNvPr id="241807" name="Text Box 143">
              <a:extLst>
                <a:ext uri="{FF2B5EF4-FFF2-40B4-BE49-F238E27FC236}">
                  <a16:creationId xmlns:a16="http://schemas.microsoft.com/office/drawing/2014/main" id="{D4D8D6F4-D2B3-4975-93CE-974D09C51298}"/>
                </a:ext>
              </a:extLst>
            </p:cNvPr>
            <p:cNvSpPr txBox="1">
              <a:spLocks noChangeArrowheads="1"/>
            </p:cNvSpPr>
            <p:nvPr/>
          </p:nvSpPr>
          <p:spPr bwMode="auto">
            <a:xfrm>
              <a:off x="3006" y="1788"/>
              <a:ext cx="1237"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eaLnBrk="0" hangingPunct="0">
                <a:lnSpc>
                  <a:spcPct val="100000"/>
                </a:lnSpc>
              </a:pPr>
              <a:r>
                <a:rPr lang="zh-CN" altLang="en-US">
                  <a:solidFill>
                    <a:srgbClr val="FF0000"/>
                  </a:solidFill>
                  <a:latin typeface="Times New Roman" panose="02020603050405020304" pitchFamily="18" charset="0"/>
                  <a:ea typeface="宋体" panose="02010600030101010101" pitchFamily="2" charset="-122"/>
                </a:rPr>
                <a:t>等效负电荷区</a:t>
              </a:r>
              <a:endParaRPr lang="zh-CN" altLang="en-US">
                <a:solidFill>
                  <a:schemeClr val="tx1"/>
                </a:solidFill>
                <a:latin typeface="Times New Roman" panose="02020603050405020304" pitchFamily="18" charset="0"/>
                <a:ea typeface="宋体" panose="02010600030101010101" pitchFamily="2" charset="-122"/>
              </a:endParaRPr>
            </a:p>
          </p:txBody>
        </p:sp>
        <p:sp>
          <p:nvSpPr>
            <p:cNvPr id="241808" name="Line 144">
              <a:extLst>
                <a:ext uri="{FF2B5EF4-FFF2-40B4-BE49-F238E27FC236}">
                  <a16:creationId xmlns:a16="http://schemas.microsoft.com/office/drawing/2014/main" id="{9B8564E4-DED8-4B5A-8EE1-B740F0322C5D}"/>
                </a:ext>
              </a:extLst>
            </p:cNvPr>
            <p:cNvSpPr>
              <a:spLocks noChangeShapeType="1"/>
            </p:cNvSpPr>
            <p:nvPr/>
          </p:nvSpPr>
          <p:spPr bwMode="auto">
            <a:xfrm flipH="1">
              <a:off x="3006" y="2027"/>
              <a:ext cx="200" cy="319"/>
            </a:xfrm>
            <a:prstGeom prst="line">
              <a:avLst/>
            </a:prstGeom>
            <a:noFill/>
            <a:ln w="12700">
              <a:solidFill>
                <a:srgbClr val="FF00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1809" name="Line 145">
              <a:extLst>
                <a:ext uri="{FF2B5EF4-FFF2-40B4-BE49-F238E27FC236}">
                  <a16:creationId xmlns:a16="http://schemas.microsoft.com/office/drawing/2014/main" id="{B117F499-1520-41F2-AD29-C8BD3552F7CE}"/>
                </a:ext>
              </a:extLst>
            </p:cNvPr>
            <p:cNvSpPr>
              <a:spLocks noChangeShapeType="1"/>
            </p:cNvSpPr>
            <p:nvPr/>
          </p:nvSpPr>
          <p:spPr bwMode="auto">
            <a:xfrm flipH="1">
              <a:off x="4422" y="2227"/>
              <a:ext cx="262" cy="205"/>
            </a:xfrm>
            <a:prstGeom prst="line">
              <a:avLst/>
            </a:prstGeom>
            <a:noFill/>
            <a:ln w="12700">
              <a:solidFill>
                <a:srgbClr val="FF66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41810" name="Rectangle 146">
            <a:extLst>
              <a:ext uri="{FF2B5EF4-FFF2-40B4-BE49-F238E27FC236}">
                <a16:creationId xmlns:a16="http://schemas.microsoft.com/office/drawing/2014/main" id="{6EE9E29F-89D8-417F-91BD-9113E6B66003}"/>
              </a:ext>
            </a:extLst>
          </p:cNvPr>
          <p:cNvSpPr>
            <a:spLocks noChangeArrowheads="1"/>
          </p:cNvSpPr>
          <p:nvPr/>
        </p:nvSpPr>
        <p:spPr bwMode="auto">
          <a:xfrm>
            <a:off x="768154" y="3656455"/>
            <a:ext cx="7416800" cy="2862322"/>
          </a:xfrm>
          <a:prstGeom prst="rect">
            <a:avLst/>
          </a:prstGeom>
          <a:solidFill>
            <a:schemeClr val="bg1"/>
          </a:solidFill>
          <a:ln w="57150" cmpd="thickThin"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285750" indent="-285750">
              <a:buFont typeface="Arial" panose="020B0604020202020204" pitchFamily="34" charset="0"/>
              <a:buChar char="•"/>
            </a:pPr>
            <a:r>
              <a:rPr lang="zh-CN" altLang="en-US" b="0" dirty="0">
                <a:latin typeface="Times New Roman" panose="02020603050405020304" pitchFamily="18" charset="0"/>
                <a:ea typeface="宋体" panose="02010600030101010101" pitchFamily="2" charset="-122"/>
              </a:rPr>
              <a:t>基区存在杂质浓度梯度，同时基区多数载流子空穴也存在浓度梯度，因此就要往浓度低的方向扩散，其结果破坏了基区的电中性条件，使基区靠近发射区的一侧带负电，靠近集电区的一侧带正电，这样就形成一个自右向左的电场。</a:t>
            </a:r>
          </a:p>
          <a:p>
            <a:pPr marL="285750" indent="-285750">
              <a:buFont typeface="Arial" panose="020B0604020202020204" pitchFamily="34" charset="0"/>
              <a:buChar char="•"/>
            </a:pPr>
            <a:r>
              <a:rPr lang="zh-CN" altLang="en-US" dirty="0">
                <a:latin typeface="Times New Roman" panose="02020603050405020304" pitchFamily="18" charset="0"/>
                <a:ea typeface="宋体" panose="02010600030101010101" pitchFamily="2" charset="-122"/>
              </a:rPr>
              <a:t> </a:t>
            </a:r>
            <a:r>
              <a:rPr lang="zh-CN" altLang="en-US" b="0" dirty="0">
                <a:latin typeface="Times New Roman" panose="02020603050405020304" pitchFamily="18" charset="0"/>
                <a:ea typeface="宋体" panose="02010600030101010101" pitchFamily="2" charset="-122"/>
              </a:rPr>
              <a:t>平衡时该电场作用下的空穴漂移电流和空穴扩散电流大小相等、方向相反，相互抵消，这种平衡时的基区电场称为自建电场。</a:t>
            </a:r>
            <a:r>
              <a:rPr lang="zh-CN" altLang="en-US" dirty="0">
                <a:latin typeface="Times New Roman" panose="02020603050405020304" pitchFamily="18" charset="0"/>
                <a:ea typeface="宋体" panose="02010600030101010101" pitchFamily="2" charset="-122"/>
              </a:rPr>
              <a:t>内建电场对电子在向集电区运动的过程中产生推动作用，帮助电子越过基区，从而使基区内少子附加作漂移运动</a:t>
            </a:r>
            <a:endParaRPr lang="en-US" altLang="zh-CN" dirty="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zh-CN" altLang="en-US" dirty="0">
                <a:latin typeface="Times New Roman" panose="02020603050405020304" pitchFamily="18" charset="0"/>
                <a:ea typeface="宋体" panose="02010600030101010101" pitchFamily="2" charset="-122"/>
              </a:rPr>
              <a:t>基区非均匀掺杂会影响电子分布</a:t>
            </a:r>
            <a:r>
              <a:rPr lang="en-US" altLang="zh-CN" i="1" dirty="0">
                <a:latin typeface="Times New Roman" panose="02020603050405020304" pitchFamily="18" charset="0"/>
                <a:ea typeface="宋体" panose="02010600030101010101" pitchFamily="2" charset="-122"/>
              </a:rPr>
              <a:t>n</a:t>
            </a:r>
            <a:r>
              <a:rPr lang="en-US" altLang="zh-CN" i="1" baseline="-30000" dirty="0">
                <a:latin typeface="Times New Roman" panose="02020603050405020304" pitchFamily="18" charset="0"/>
                <a:ea typeface="宋体" panose="02010600030101010101" pitchFamily="2" charset="-122"/>
              </a:rPr>
              <a:t>p</a:t>
            </a:r>
            <a:r>
              <a:rPr lang="en-US" altLang="zh-CN" i="1" dirty="0">
                <a:latin typeface="Times New Roman" panose="02020603050405020304" pitchFamily="18" charset="0"/>
                <a:ea typeface="宋体" panose="02010600030101010101" pitchFamily="2" charset="-122"/>
              </a:rPr>
              <a:t>(x)</a:t>
            </a:r>
            <a:r>
              <a:rPr lang="zh-CN" altLang="en-US" dirty="0">
                <a:latin typeface="Times New Roman" panose="02020603050405020304" pitchFamily="18" charset="0"/>
                <a:ea typeface="宋体" panose="02010600030101010101" pitchFamily="2" charset="-122"/>
              </a:rPr>
              <a:t>、电子电流</a:t>
            </a:r>
            <a:r>
              <a:rPr lang="en-US" altLang="zh-CN" i="1" dirty="0">
                <a:latin typeface="Times New Roman" panose="02020603050405020304" pitchFamily="18" charset="0"/>
                <a:ea typeface="宋体" panose="02010600030101010101" pitchFamily="2" charset="-122"/>
              </a:rPr>
              <a:t>I</a:t>
            </a:r>
            <a:r>
              <a:rPr lang="en-US" altLang="zh-CN" i="1" baseline="-30000" dirty="0">
                <a:latin typeface="Times New Roman" panose="02020603050405020304" pitchFamily="18" charset="0"/>
                <a:ea typeface="宋体" panose="02010600030101010101" pitchFamily="2" charset="-122"/>
              </a:rPr>
              <a:t>n</a:t>
            </a:r>
            <a:r>
              <a:rPr lang="zh-CN" altLang="en-US" dirty="0">
                <a:latin typeface="Times New Roman" panose="02020603050405020304" pitchFamily="18" charset="0"/>
                <a:ea typeface="宋体" panose="02010600030101010101" pitchFamily="2" charset="-122"/>
              </a:rPr>
              <a:t>和基区输运因子</a:t>
            </a:r>
            <a:r>
              <a:rPr lang="en-US" altLang="zh-CN" i="1" dirty="0">
                <a:latin typeface="Times New Roman" panose="02020603050405020304" pitchFamily="18" charset="0"/>
                <a:ea typeface="宋体" panose="02010600030101010101" pitchFamily="2" charset="-122"/>
              </a:rPr>
              <a:t>β</a:t>
            </a:r>
            <a:r>
              <a:rPr lang="en-US" altLang="zh-CN" i="1" baseline="-30000" dirty="0">
                <a:latin typeface="Times New Roman" panose="02020603050405020304" pitchFamily="18" charset="0"/>
                <a:ea typeface="宋体" panose="02010600030101010101" pitchFamily="2" charset="-122"/>
              </a:rPr>
              <a:t>T</a:t>
            </a:r>
            <a:r>
              <a:rPr lang="zh-CN" altLang="en-US" dirty="0">
                <a:latin typeface="Times New Roman" panose="02020603050405020304" pitchFamily="18" charset="0"/>
                <a:ea typeface="宋体" panose="02010600030101010101" pitchFamily="2" charset="-122"/>
              </a:rPr>
              <a:t>。</a:t>
            </a:r>
          </a:p>
          <a:p>
            <a:pPr marL="285750" indent="-285750">
              <a:buFont typeface="Arial" panose="020B0604020202020204" pitchFamily="34" charset="0"/>
              <a:buChar char="•"/>
            </a:pPr>
            <a:endParaRPr lang="zh-CN" altLang="en-US"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7965948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1810"/>
                                        </p:tgtEl>
                                        <p:attrNameLst>
                                          <p:attrName>style.visibility</p:attrName>
                                        </p:attrNameLst>
                                      </p:cBhvr>
                                      <p:to>
                                        <p:strVal val="visible"/>
                                      </p:to>
                                    </p:set>
                                    <p:anim calcmode="lin" valueType="num">
                                      <p:cBhvr additive="base">
                                        <p:cTn id="7" dur="500" fill="hold"/>
                                        <p:tgtEl>
                                          <p:spTgt spid="241810"/>
                                        </p:tgtEl>
                                        <p:attrNameLst>
                                          <p:attrName>ppt_x</p:attrName>
                                        </p:attrNameLst>
                                      </p:cBhvr>
                                      <p:tavLst>
                                        <p:tav tm="0">
                                          <p:val>
                                            <p:strVal val="#ppt_x"/>
                                          </p:val>
                                        </p:tav>
                                        <p:tav tm="100000">
                                          <p:val>
                                            <p:strVal val="#ppt_x"/>
                                          </p:val>
                                        </p:tav>
                                      </p:tavLst>
                                    </p:anim>
                                    <p:anim calcmode="lin" valueType="num">
                                      <p:cBhvr additive="base">
                                        <p:cTn id="8" dur="500" fill="hold"/>
                                        <p:tgtEl>
                                          <p:spTgt spid="2418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8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47EA46-64F7-4070-81D3-3302E04493DE}"/>
              </a:ext>
            </a:extLst>
          </p:cNvPr>
          <p:cNvSpPr/>
          <p:nvPr/>
        </p:nvSpPr>
        <p:spPr>
          <a:xfrm>
            <a:off x="323528" y="764704"/>
            <a:ext cx="2815194" cy="455253"/>
          </a:xfrm>
          <a:prstGeom prst="rect">
            <a:avLst/>
          </a:prstGeom>
        </p:spPr>
        <p:txBody>
          <a:bodyPr wrap="none">
            <a:spAutoFit/>
          </a:bodyPr>
          <a:lstStyle/>
          <a:p>
            <a:pPr algn="just">
              <a:lnSpc>
                <a:spcPct val="150000"/>
              </a:lnSpc>
              <a:buFont typeface="Wingdings" panose="05000000000000000000" pitchFamily="2" charset="2"/>
              <a:buNone/>
            </a:pP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）发射结的发射效率</a:t>
            </a:r>
            <a:r>
              <a:rPr lang="en-US" altLang="zh-CN" i="1" dirty="0">
                <a:latin typeface="Times New Roman" panose="02020603050405020304" pitchFamily="18" charset="0"/>
                <a:ea typeface="宋体" panose="02010600030101010101" pitchFamily="2" charset="-122"/>
              </a:rPr>
              <a:t>γ</a:t>
            </a:r>
            <a:r>
              <a:rPr lang="en-US" altLang="zh-CN" baseline="-30000" dirty="0">
                <a:latin typeface="Times New Roman" panose="02020603050405020304" pitchFamily="18" charset="0"/>
                <a:ea typeface="宋体" panose="02010600030101010101" pitchFamily="2" charset="-122"/>
              </a:rPr>
              <a:t>0 </a:t>
            </a:r>
            <a:endParaRPr lang="en-US" altLang="zh-CN" dirty="0">
              <a:latin typeface="Times New Roman" panose="02020603050405020304" pitchFamily="18" charset="0"/>
              <a:ea typeface="宋体" panose="02010600030101010101" pitchFamily="2" charset="-122"/>
            </a:endParaRPr>
          </a:p>
        </p:txBody>
      </p:sp>
      <p:graphicFrame>
        <p:nvGraphicFramePr>
          <p:cNvPr id="7" name="Object 12">
            <a:extLst>
              <a:ext uri="{FF2B5EF4-FFF2-40B4-BE49-F238E27FC236}">
                <a16:creationId xmlns:a16="http://schemas.microsoft.com/office/drawing/2014/main" id="{5B83C580-DE57-430F-BD39-EBDF16EA3BAC}"/>
              </a:ext>
            </a:extLst>
          </p:cNvPr>
          <p:cNvGraphicFramePr>
            <a:graphicFrameLocks noChangeAspect="1"/>
          </p:cNvGraphicFramePr>
          <p:nvPr>
            <p:extLst>
              <p:ext uri="{D42A27DB-BD31-4B8C-83A1-F6EECF244321}">
                <p14:modId xmlns:p14="http://schemas.microsoft.com/office/powerpoint/2010/main" val="1476818108"/>
              </p:ext>
            </p:extLst>
          </p:nvPr>
        </p:nvGraphicFramePr>
        <p:xfrm>
          <a:off x="921264" y="2926733"/>
          <a:ext cx="1143000" cy="788988"/>
        </p:xfrm>
        <a:graphic>
          <a:graphicData uri="http://schemas.openxmlformats.org/presentationml/2006/ole">
            <mc:AlternateContent xmlns:mc="http://schemas.openxmlformats.org/markup-compatibility/2006">
              <mc:Choice xmlns:v="urn:schemas-microsoft-com:vml" Requires="v">
                <p:oleObj spid="_x0000_s474210" r:id="rId3" imgW="926698" imgH="634725" progId="Equation.DSMT4">
                  <p:embed/>
                </p:oleObj>
              </mc:Choice>
              <mc:Fallback>
                <p:oleObj r:id="rId3" imgW="926698" imgH="634725" progId="Equation.DSMT4">
                  <p:embed/>
                  <p:pic>
                    <p:nvPicPr>
                      <p:cNvPr id="197644" name="Object 12">
                        <a:extLst>
                          <a:ext uri="{FF2B5EF4-FFF2-40B4-BE49-F238E27FC236}">
                            <a16:creationId xmlns:a16="http://schemas.microsoft.com/office/drawing/2014/main" id="{DB81BA1E-9FAC-467E-9DE2-78C38B6BA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264" y="2926733"/>
                        <a:ext cx="1143000"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4">
            <a:extLst>
              <a:ext uri="{FF2B5EF4-FFF2-40B4-BE49-F238E27FC236}">
                <a16:creationId xmlns:a16="http://schemas.microsoft.com/office/drawing/2014/main" id="{7170FA0C-C411-48A1-AC8B-C2FA9A5246F6}"/>
              </a:ext>
            </a:extLst>
          </p:cNvPr>
          <p:cNvGraphicFramePr>
            <a:graphicFrameLocks noChangeAspect="1"/>
          </p:cNvGraphicFramePr>
          <p:nvPr>
            <p:extLst>
              <p:ext uri="{D42A27DB-BD31-4B8C-83A1-F6EECF244321}">
                <p14:modId xmlns:p14="http://schemas.microsoft.com/office/powerpoint/2010/main" val="4142777890"/>
              </p:ext>
            </p:extLst>
          </p:nvPr>
        </p:nvGraphicFramePr>
        <p:xfrm>
          <a:off x="970127" y="3882936"/>
          <a:ext cx="1219200" cy="825500"/>
        </p:xfrm>
        <a:graphic>
          <a:graphicData uri="http://schemas.openxmlformats.org/presentationml/2006/ole">
            <mc:AlternateContent xmlns:mc="http://schemas.openxmlformats.org/markup-compatibility/2006">
              <mc:Choice xmlns:v="urn:schemas-microsoft-com:vml" Requires="v">
                <p:oleObj spid="_x0000_s474211" r:id="rId5" imgW="914400" imgH="622300" progId="Equation.DSMT4">
                  <p:embed/>
                </p:oleObj>
              </mc:Choice>
              <mc:Fallback>
                <p:oleObj r:id="rId5" imgW="914400" imgH="622300" progId="Equation.DSMT4">
                  <p:embed/>
                  <p:pic>
                    <p:nvPicPr>
                      <p:cNvPr id="197646" name="Object 14">
                        <a:extLst>
                          <a:ext uri="{FF2B5EF4-FFF2-40B4-BE49-F238E27FC236}">
                            <a16:creationId xmlns:a16="http://schemas.microsoft.com/office/drawing/2014/main" id="{6A2C10E5-308E-4077-AEC2-B7BC4412F2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127" y="3882936"/>
                        <a:ext cx="12192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6">
            <a:extLst>
              <a:ext uri="{FF2B5EF4-FFF2-40B4-BE49-F238E27FC236}">
                <a16:creationId xmlns:a16="http://schemas.microsoft.com/office/drawing/2014/main" id="{DD5E6FBD-E834-44F2-92D3-0186A4DB2B94}"/>
              </a:ext>
            </a:extLst>
          </p:cNvPr>
          <p:cNvGraphicFramePr>
            <a:graphicFrameLocks noChangeAspect="1"/>
          </p:cNvGraphicFramePr>
          <p:nvPr>
            <p:extLst>
              <p:ext uri="{D42A27DB-BD31-4B8C-83A1-F6EECF244321}">
                <p14:modId xmlns:p14="http://schemas.microsoft.com/office/powerpoint/2010/main" val="707890094"/>
              </p:ext>
            </p:extLst>
          </p:nvPr>
        </p:nvGraphicFramePr>
        <p:xfrm>
          <a:off x="5539254" y="3186222"/>
          <a:ext cx="976402" cy="788988"/>
        </p:xfrm>
        <a:graphic>
          <a:graphicData uri="http://schemas.openxmlformats.org/presentationml/2006/ole">
            <mc:AlternateContent xmlns:mc="http://schemas.openxmlformats.org/markup-compatibility/2006">
              <mc:Choice xmlns:v="urn:schemas-microsoft-com:vml" Requires="v">
                <p:oleObj spid="_x0000_s474212" r:id="rId7" imgW="825500" imgH="622300" progId="Equation.DSMT4">
                  <p:embed/>
                </p:oleObj>
              </mc:Choice>
              <mc:Fallback>
                <p:oleObj r:id="rId7" imgW="825500" imgH="622300" progId="Equation.DSMT4">
                  <p:embed/>
                  <p:pic>
                    <p:nvPicPr>
                      <p:cNvPr id="197648" name="Object 16">
                        <a:extLst>
                          <a:ext uri="{FF2B5EF4-FFF2-40B4-BE49-F238E27FC236}">
                            <a16:creationId xmlns:a16="http://schemas.microsoft.com/office/drawing/2014/main" id="{91502F67-56BA-4607-BB62-468738C14A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39254" y="3186222"/>
                        <a:ext cx="976402" cy="788988"/>
                      </a:xfrm>
                      <a:prstGeom prst="rect">
                        <a:avLst/>
                      </a:prstGeom>
                      <a:noFill/>
                    </p:spPr>
                  </p:pic>
                </p:oleObj>
              </mc:Fallback>
            </mc:AlternateContent>
          </a:graphicData>
        </a:graphic>
      </p:graphicFrame>
      <p:sp>
        <p:nvSpPr>
          <p:cNvPr id="10" name="矩形 9">
            <a:extLst>
              <a:ext uri="{FF2B5EF4-FFF2-40B4-BE49-F238E27FC236}">
                <a16:creationId xmlns:a16="http://schemas.microsoft.com/office/drawing/2014/main" id="{FD453C28-1227-4233-93B7-DCF411AE9293}"/>
              </a:ext>
            </a:extLst>
          </p:cNvPr>
          <p:cNvSpPr/>
          <p:nvPr/>
        </p:nvSpPr>
        <p:spPr>
          <a:xfrm>
            <a:off x="2499009" y="3882936"/>
            <a:ext cx="1368152" cy="861774"/>
          </a:xfrm>
          <a:prstGeom prst="rect">
            <a:avLst/>
          </a:prstGeom>
        </p:spPr>
        <p:txBody>
          <a:bodyPr wrap="square">
            <a:spAutoFit/>
          </a:bodyPr>
          <a:lstStyle/>
          <a:p>
            <a:pPr>
              <a:buFont typeface="Wingdings" panose="05000000000000000000" pitchFamily="2" charset="2"/>
              <a:buNone/>
            </a:pPr>
            <a:r>
              <a:rPr lang="zh-CN" altLang="de-DE" sz="1600" dirty="0">
                <a:latin typeface="Times New Roman" panose="02020603050405020304" pitchFamily="18" charset="0"/>
                <a:ea typeface="宋体" panose="02010600030101010101" pitchFamily="2" charset="-122"/>
              </a:rPr>
              <a:t>（</a:t>
            </a:r>
            <a:r>
              <a:rPr lang="en-US" altLang="zh-CN" sz="1600" i="1" dirty="0">
                <a:latin typeface="Times New Roman" panose="02020603050405020304" pitchFamily="18" charset="0"/>
                <a:ea typeface="宋体" panose="02010600030101010101" pitchFamily="2" charset="-122"/>
              </a:rPr>
              <a:t>W</a:t>
            </a:r>
            <a:r>
              <a:rPr lang="en-US" altLang="zh-CN" sz="1600" baseline="-30000" dirty="0">
                <a:latin typeface="Times New Roman" panose="02020603050405020304" pitchFamily="18" charset="0"/>
                <a:ea typeface="宋体" panose="02010600030101010101" pitchFamily="2" charset="-122"/>
              </a:rPr>
              <a:t>e</a:t>
            </a:r>
            <a:r>
              <a:rPr lang="en-US" altLang="zh-CN" sz="1600" dirty="0">
                <a:latin typeface="Times New Roman" panose="02020603050405020304" pitchFamily="18" charset="0"/>
                <a:ea typeface="宋体" panose="02010600030101010101" pitchFamily="2" charset="-122"/>
              </a:rPr>
              <a:t>&gt;&gt;</a:t>
            </a:r>
            <a:r>
              <a:rPr lang="en-US" altLang="zh-CN" sz="1600" i="1" dirty="0" err="1">
                <a:latin typeface="Times New Roman" panose="02020603050405020304" pitchFamily="18" charset="0"/>
                <a:ea typeface="宋体" panose="02010600030101010101" pitchFamily="2" charset="-122"/>
              </a:rPr>
              <a:t>L</a:t>
            </a:r>
            <a:r>
              <a:rPr lang="en-US" altLang="zh-CN" sz="1600" baseline="-30000" dirty="0" err="1">
                <a:latin typeface="Times New Roman" panose="02020603050405020304" pitchFamily="18" charset="0"/>
                <a:ea typeface="宋体" panose="02010600030101010101" pitchFamily="2" charset="-122"/>
              </a:rPr>
              <a:t>Pe</a:t>
            </a:r>
            <a:r>
              <a:rPr lang="zh-CN" altLang="de-DE" sz="1600" dirty="0">
                <a:latin typeface="Times New Roman" panose="02020603050405020304" pitchFamily="18" charset="0"/>
                <a:ea typeface="宋体" panose="02010600030101010101" pitchFamily="2" charset="-122"/>
              </a:rPr>
              <a:t>）</a:t>
            </a:r>
            <a:r>
              <a:rPr lang="zh-CN" altLang="en-US" sz="1600" dirty="0">
                <a:latin typeface="Times New Roman" panose="02020603050405020304" pitchFamily="18" charset="0"/>
                <a:ea typeface="宋体" panose="02010600030101010101" pitchFamily="2" charset="-122"/>
              </a:rPr>
              <a:t> </a:t>
            </a:r>
          </a:p>
          <a:p>
            <a:pPr>
              <a:buFont typeface="Wingdings" panose="05000000000000000000" pitchFamily="2" charset="2"/>
              <a:buNone/>
            </a:pPr>
            <a:endParaRPr lang="zh-CN" altLang="en-US" sz="1600" dirty="0">
              <a:latin typeface="Times New Roman" panose="02020603050405020304" pitchFamily="18" charset="0"/>
              <a:ea typeface="宋体" panose="02010600030101010101" pitchFamily="2" charset="-122"/>
            </a:endParaRPr>
          </a:p>
          <a:p>
            <a:pPr>
              <a:buFont typeface="Wingdings" panose="05000000000000000000" pitchFamily="2" charset="2"/>
              <a:buNone/>
            </a:pPr>
            <a:endParaRPr lang="zh-CN" altLang="en-US" sz="1600" dirty="0">
              <a:latin typeface="Times New Roman" panose="02020603050405020304" pitchFamily="18" charset="0"/>
              <a:ea typeface="宋体" panose="02010600030101010101" pitchFamily="2" charset="-122"/>
            </a:endParaRPr>
          </a:p>
        </p:txBody>
      </p:sp>
      <p:sp>
        <p:nvSpPr>
          <p:cNvPr id="11" name="矩形 10">
            <a:extLst>
              <a:ext uri="{FF2B5EF4-FFF2-40B4-BE49-F238E27FC236}">
                <a16:creationId xmlns:a16="http://schemas.microsoft.com/office/drawing/2014/main" id="{DEC58043-C3BA-4627-8E8D-3300E02CDF02}"/>
              </a:ext>
            </a:extLst>
          </p:cNvPr>
          <p:cNvSpPr/>
          <p:nvPr/>
        </p:nvSpPr>
        <p:spPr>
          <a:xfrm>
            <a:off x="2433883" y="2971429"/>
            <a:ext cx="1308371" cy="338554"/>
          </a:xfrm>
          <a:prstGeom prst="rect">
            <a:avLst/>
          </a:prstGeom>
        </p:spPr>
        <p:txBody>
          <a:bodyPr wrap="none">
            <a:spAutoFit/>
          </a:bodyPr>
          <a:lstStyle/>
          <a:p>
            <a:pPr>
              <a:buFont typeface="Wingdings" panose="05000000000000000000" pitchFamily="2" charset="2"/>
              <a:buNone/>
            </a:pPr>
            <a:r>
              <a:rPr lang="zh-CN" altLang="en-US" sz="1600" dirty="0">
                <a:latin typeface="Times New Roman" panose="02020603050405020304" pitchFamily="18" charset="0"/>
                <a:ea typeface="宋体" panose="02010600030101010101" pitchFamily="2" charset="-122"/>
              </a:rPr>
              <a:t>（</a:t>
            </a:r>
            <a:r>
              <a:rPr lang="en-US" altLang="zh-CN" sz="1600" i="1" dirty="0">
                <a:latin typeface="Times New Roman" panose="02020603050405020304" pitchFamily="18" charset="0"/>
                <a:ea typeface="宋体" panose="02010600030101010101" pitchFamily="2" charset="-122"/>
              </a:rPr>
              <a:t>W</a:t>
            </a:r>
            <a:r>
              <a:rPr lang="en-US" altLang="zh-CN" sz="1600" baseline="-30000" dirty="0">
                <a:latin typeface="Times New Roman" panose="02020603050405020304" pitchFamily="18" charset="0"/>
                <a:ea typeface="宋体" panose="02010600030101010101" pitchFamily="2" charset="-122"/>
              </a:rPr>
              <a:t>e</a:t>
            </a:r>
            <a:r>
              <a:rPr lang="en-US" altLang="zh-CN" sz="1600" dirty="0">
                <a:latin typeface="Times New Roman" panose="02020603050405020304" pitchFamily="18" charset="0"/>
                <a:ea typeface="宋体" panose="02010600030101010101" pitchFamily="2" charset="-122"/>
              </a:rPr>
              <a:t>&lt;&lt;</a:t>
            </a:r>
            <a:r>
              <a:rPr lang="en-US" altLang="zh-CN" sz="1600" i="1" dirty="0" err="1">
                <a:latin typeface="Times New Roman" panose="02020603050405020304" pitchFamily="18" charset="0"/>
                <a:ea typeface="宋体" panose="02010600030101010101" pitchFamily="2" charset="-122"/>
              </a:rPr>
              <a:t>L</a:t>
            </a:r>
            <a:r>
              <a:rPr lang="en-US" altLang="zh-CN" sz="1600" baseline="-30000" dirty="0" err="1">
                <a:latin typeface="Times New Roman" panose="02020603050405020304" pitchFamily="18" charset="0"/>
                <a:ea typeface="宋体" panose="02010600030101010101" pitchFamily="2" charset="-122"/>
              </a:rPr>
              <a:t>Pe</a:t>
            </a:r>
            <a:r>
              <a:rPr lang="zh-CN" altLang="en-US" sz="1600" dirty="0">
                <a:latin typeface="Times New Roman" panose="02020603050405020304" pitchFamily="18" charset="0"/>
                <a:ea typeface="宋体" panose="02010600030101010101" pitchFamily="2" charset="-122"/>
              </a:rPr>
              <a:t>）</a:t>
            </a:r>
          </a:p>
        </p:txBody>
      </p:sp>
      <p:sp>
        <p:nvSpPr>
          <p:cNvPr id="12" name="文本框 11">
            <a:extLst>
              <a:ext uri="{FF2B5EF4-FFF2-40B4-BE49-F238E27FC236}">
                <a16:creationId xmlns:a16="http://schemas.microsoft.com/office/drawing/2014/main" id="{9D401119-1FB9-4CE8-9C43-2CEE823C77CC}"/>
              </a:ext>
            </a:extLst>
          </p:cNvPr>
          <p:cNvSpPr txBox="1"/>
          <p:nvPr/>
        </p:nvSpPr>
        <p:spPr>
          <a:xfrm flipH="1">
            <a:off x="4420389" y="3429000"/>
            <a:ext cx="488815"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rPr>
              <a:t>即</a:t>
            </a:r>
          </a:p>
        </p:txBody>
      </p:sp>
      <p:sp>
        <p:nvSpPr>
          <p:cNvPr id="2" name="矩形 1">
            <a:extLst>
              <a:ext uri="{FF2B5EF4-FFF2-40B4-BE49-F238E27FC236}">
                <a16:creationId xmlns:a16="http://schemas.microsoft.com/office/drawing/2014/main" id="{653AB095-3DDA-47B5-900B-B57BDA9B198B}"/>
              </a:ext>
            </a:extLst>
          </p:cNvPr>
          <p:cNvSpPr/>
          <p:nvPr/>
        </p:nvSpPr>
        <p:spPr>
          <a:xfrm>
            <a:off x="611560" y="1458131"/>
            <a:ext cx="7920880" cy="923330"/>
          </a:xfrm>
          <a:prstGeom prst="rect">
            <a:avLst/>
          </a:prstGeom>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缓变基区晶体管的ρ</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ρ</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dirty="0">
                <a:latin typeface="Times New Roman" panose="02020603050405020304" pitchFamily="18" charset="0"/>
                <a:ea typeface="宋体" panose="02010600030101010101" pitchFamily="2" charset="-122"/>
                <a:cs typeface="Times New Roman" panose="02020603050405020304" pitchFamily="18" charset="0"/>
              </a:rPr>
              <a:t>都是不均匀的，因此要用平均电阻率</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ρ</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e</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和</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ρ</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b</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去代替式（</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mn-ea"/>
              </a:rPr>
              <a:t>3-48</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）中的ρ</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e</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和ρ</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b</a:t>
            </a:r>
            <a:r>
              <a:rPr lang="zh-CN" altLang="en-US" baseline="-250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另外发射区宽度</a:t>
            </a:r>
            <a:r>
              <a:rPr lang="zh-CN" altLang="zh-CN" i="1" dirty="0">
                <a:latin typeface="Times New Roman" panose="02020603050405020304" pitchFamily="18" charset="0"/>
                <a:ea typeface="宋体" panose="02010600030101010101" pitchFamily="2" charset="-122"/>
                <a:cs typeface="Times New Roman" panose="02020603050405020304" pitchFamily="18" charset="0"/>
                <a:sym typeface="+mn-ea"/>
              </a:rPr>
              <a:t>W</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e</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也不一定远大于发射区空穴扩散长度</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sym typeface="+mn-ea"/>
              </a:rPr>
              <a:t>L</a:t>
            </a:r>
            <a:r>
              <a:rPr lang="en-US" altLang="zh-CN" baseline="-25000" dirty="0" err="1">
                <a:latin typeface="Times New Roman" panose="02020603050405020304" pitchFamily="18" charset="0"/>
                <a:ea typeface="宋体" panose="02010600030101010101" pitchFamily="2" charset="-122"/>
                <a:cs typeface="Times New Roman" panose="02020603050405020304" pitchFamily="18" charset="0"/>
                <a:sym typeface="+mn-ea"/>
              </a:rPr>
              <a:t>Pe</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当</a:t>
            </a:r>
            <a:r>
              <a:rPr lang="zh-CN" altLang="zh-CN" i="1" dirty="0">
                <a:latin typeface="Times New Roman" panose="02020603050405020304" pitchFamily="18" charset="0"/>
                <a:ea typeface="宋体" panose="02010600030101010101" pitchFamily="2" charset="-122"/>
                <a:cs typeface="Times New Roman" panose="02020603050405020304" pitchFamily="18" charset="0"/>
                <a:sym typeface="+mn-ea"/>
              </a:rPr>
              <a:t>W</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e </a:t>
            </a:r>
            <a:r>
              <a:rPr lang="en-US" altLang="zh-CN" dirty="0">
                <a:latin typeface="Times New Roman" panose="02020603050405020304" pitchFamily="18" charset="0"/>
                <a:cs typeface="Times New Roman" panose="02020603050405020304" pitchFamily="18" charset="0"/>
                <a:sym typeface="+mn-ea"/>
              </a:rPr>
              <a:t>&lt;&lt;</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sym typeface="+mn-ea"/>
              </a:rPr>
              <a:t>L</a:t>
            </a:r>
            <a:r>
              <a:rPr lang="en-US" altLang="zh-CN" baseline="-25000" dirty="0" err="1">
                <a:latin typeface="Times New Roman" panose="02020603050405020304" pitchFamily="18" charset="0"/>
                <a:ea typeface="宋体" panose="02010600030101010101" pitchFamily="2" charset="-122"/>
                <a:cs typeface="Times New Roman" panose="02020603050405020304" pitchFamily="18" charset="0"/>
                <a:sym typeface="+mn-ea"/>
              </a:rPr>
              <a:t>Pe</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时，应当用</a:t>
            </a:r>
            <a:r>
              <a:rPr lang="zh-CN" altLang="zh-CN" i="1" dirty="0">
                <a:latin typeface="Times New Roman" panose="02020603050405020304" pitchFamily="18" charset="0"/>
                <a:ea typeface="宋体" panose="02010600030101010101" pitchFamily="2" charset="-122"/>
                <a:cs typeface="Times New Roman" panose="02020603050405020304" pitchFamily="18" charset="0"/>
                <a:sym typeface="+mn-ea"/>
              </a:rPr>
              <a:t>W</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e</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代替</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sym typeface="+mn-ea"/>
              </a:rPr>
              <a:t>L</a:t>
            </a:r>
            <a:r>
              <a:rPr lang="en-US" altLang="zh-CN" baseline="-25000" dirty="0" err="1">
                <a:latin typeface="Times New Roman" panose="02020603050405020304" pitchFamily="18" charset="0"/>
                <a:ea typeface="宋体" panose="02010600030101010101" pitchFamily="2" charset="-122"/>
                <a:cs typeface="Times New Roman" panose="02020603050405020304" pitchFamily="18" charset="0"/>
                <a:sym typeface="+mn-ea"/>
              </a:rPr>
              <a:t>Pe</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。此时，缓变基区晶体管的</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0E56C3DA-1724-4DFC-95D2-94C9E5A109C7}"/>
              </a:ext>
            </a:extLst>
          </p:cNvPr>
          <p:cNvSpPr txBox="1"/>
          <p:nvPr/>
        </p:nvSpPr>
        <p:spPr>
          <a:xfrm>
            <a:off x="791845" y="5077395"/>
            <a:ext cx="7560310" cy="1198880"/>
          </a:xfrm>
          <a:prstGeom prst="rect">
            <a:avLst/>
          </a:prstGeom>
          <a:noFill/>
        </p:spPr>
        <p:txBody>
          <a:bodyPr wrap="square" rtlCol="0">
            <a:spAutoFit/>
          </a:bodyPr>
          <a:lstStyle/>
          <a:p>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式（</a:t>
            </a:r>
            <a:r>
              <a:rPr lang="en-US" altLang="zh-CN"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3-68</a:t>
            </a:r>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）与均匀基区晶体管的发射效率式（</a:t>
            </a:r>
            <a:r>
              <a:rPr lang="en-US" altLang="zh-CN"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3-48</a:t>
            </a:r>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具有相同的形式。可见，提高缓变基区晶体管的发射效率应该提高发射区杂质总量与基区杂质总量之比，或减小发射结两边的方块电阻比值。在实际晶体管的设计和制造中，一般采用提高发射区扩散层表面浓度的方法提高发射效率。</a:t>
            </a:r>
          </a:p>
        </p:txBody>
      </p:sp>
    </p:spTree>
    <p:extLst>
      <p:ext uri="{BB962C8B-B14F-4D97-AF65-F5344CB8AC3E}">
        <p14:creationId xmlns:p14="http://schemas.microsoft.com/office/powerpoint/2010/main" val="3392535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9">
            <a:extLst>
              <a:ext uri="{FF2B5EF4-FFF2-40B4-BE49-F238E27FC236}">
                <a16:creationId xmlns:a16="http://schemas.microsoft.com/office/drawing/2014/main" id="{9C072C92-8F8D-4039-9CBE-03B971706102}"/>
              </a:ext>
            </a:extLst>
          </p:cNvPr>
          <p:cNvGraphicFramePr>
            <a:graphicFrameLocks noChangeAspect="1"/>
          </p:cNvGraphicFramePr>
          <p:nvPr>
            <p:extLst>
              <p:ext uri="{D42A27DB-BD31-4B8C-83A1-F6EECF244321}">
                <p14:modId xmlns:p14="http://schemas.microsoft.com/office/powerpoint/2010/main" val="2074288702"/>
              </p:ext>
            </p:extLst>
          </p:nvPr>
        </p:nvGraphicFramePr>
        <p:xfrm>
          <a:off x="1308051" y="4260756"/>
          <a:ext cx="1219200" cy="641350"/>
        </p:xfrm>
        <a:graphic>
          <a:graphicData uri="http://schemas.openxmlformats.org/presentationml/2006/ole">
            <mc:AlternateContent xmlns:mc="http://schemas.openxmlformats.org/markup-compatibility/2006">
              <mc:Choice xmlns:v="urn:schemas-microsoft-com:vml" Requires="v">
                <p:oleObj spid="_x0000_s472162" r:id="rId3" imgW="863225" imgH="457002" progId="Equation.DSMT4">
                  <p:embed/>
                </p:oleObj>
              </mc:Choice>
              <mc:Fallback>
                <p:oleObj r:id="rId3" imgW="863225" imgH="457002" progId="Equation.DSMT4">
                  <p:embed/>
                  <p:pic>
                    <p:nvPicPr>
                      <p:cNvPr id="198665" name="Object 9">
                        <a:extLst>
                          <a:ext uri="{FF2B5EF4-FFF2-40B4-BE49-F238E27FC236}">
                            <a16:creationId xmlns:a16="http://schemas.microsoft.com/office/drawing/2014/main" id="{E5F22C0B-BBFF-4277-9D37-4D847E9FC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8051" y="4260756"/>
                        <a:ext cx="1219200" cy="64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1">
            <a:extLst>
              <a:ext uri="{FF2B5EF4-FFF2-40B4-BE49-F238E27FC236}">
                <a16:creationId xmlns:a16="http://schemas.microsoft.com/office/drawing/2014/main" id="{D0DF1DEF-9B8A-4536-8F44-D1D9D46D5B3A}"/>
              </a:ext>
            </a:extLst>
          </p:cNvPr>
          <p:cNvGraphicFramePr>
            <a:graphicFrameLocks noChangeAspect="1"/>
          </p:cNvGraphicFramePr>
          <p:nvPr>
            <p:extLst>
              <p:ext uri="{D42A27DB-BD31-4B8C-83A1-F6EECF244321}">
                <p14:modId xmlns:p14="http://schemas.microsoft.com/office/powerpoint/2010/main" val="75976369"/>
              </p:ext>
            </p:extLst>
          </p:nvPr>
        </p:nvGraphicFramePr>
        <p:xfrm>
          <a:off x="1331640" y="5373216"/>
          <a:ext cx="1219200" cy="609600"/>
        </p:xfrm>
        <a:graphic>
          <a:graphicData uri="http://schemas.openxmlformats.org/presentationml/2006/ole">
            <mc:AlternateContent xmlns:mc="http://schemas.openxmlformats.org/markup-compatibility/2006">
              <mc:Choice xmlns:v="urn:schemas-microsoft-com:vml" Requires="v">
                <p:oleObj spid="_x0000_s472163" r:id="rId5" imgW="888614" imgH="444307" progId="Equation.DSMT4">
                  <p:embed/>
                </p:oleObj>
              </mc:Choice>
              <mc:Fallback>
                <p:oleObj r:id="rId5" imgW="888614" imgH="444307" progId="Equation.DSMT4">
                  <p:embed/>
                  <p:pic>
                    <p:nvPicPr>
                      <p:cNvPr id="198667" name="Object 11">
                        <a:extLst>
                          <a:ext uri="{FF2B5EF4-FFF2-40B4-BE49-F238E27FC236}">
                            <a16:creationId xmlns:a16="http://schemas.microsoft.com/office/drawing/2014/main" id="{AA0C17CC-E7C0-48B6-83AF-5995126748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5373216"/>
                        <a:ext cx="12192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3">
            <a:extLst>
              <a:ext uri="{FF2B5EF4-FFF2-40B4-BE49-F238E27FC236}">
                <a16:creationId xmlns:a16="http://schemas.microsoft.com/office/drawing/2014/main" id="{49A8287A-B41C-44DF-A764-027F46F7F782}"/>
              </a:ext>
            </a:extLst>
          </p:cNvPr>
          <p:cNvGraphicFramePr>
            <a:graphicFrameLocks noChangeAspect="1"/>
          </p:cNvGraphicFramePr>
          <p:nvPr>
            <p:extLst>
              <p:ext uri="{D42A27DB-BD31-4B8C-83A1-F6EECF244321}">
                <p14:modId xmlns:p14="http://schemas.microsoft.com/office/powerpoint/2010/main" val="2772435847"/>
              </p:ext>
            </p:extLst>
          </p:nvPr>
        </p:nvGraphicFramePr>
        <p:xfrm>
          <a:off x="4128146" y="5374803"/>
          <a:ext cx="1143000" cy="608013"/>
        </p:xfrm>
        <a:graphic>
          <a:graphicData uri="http://schemas.openxmlformats.org/presentationml/2006/ole">
            <mc:AlternateContent xmlns:mc="http://schemas.openxmlformats.org/markup-compatibility/2006">
              <mc:Choice xmlns:v="urn:schemas-microsoft-com:vml" Requires="v">
                <p:oleObj spid="_x0000_s472164" r:id="rId7" imgW="850900" imgH="457200" progId="Equation.DSMT4">
                  <p:embed/>
                </p:oleObj>
              </mc:Choice>
              <mc:Fallback>
                <p:oleObj r:id="rId7" imgW="850900" imgH="457200" progId="Equation.DSMT4">
                  <p:embed/>
                  <p:pic>
                    <p:nvPicPr>
                      <p:cNvPr id="198669" name="Object 13">
                        <a:extLst>
                          <a:ext uri="{FF2B5EF4-FFF2-40B4-BE49-F238E27FC236}">
                            <a16:creationId xmlns:a16="http://schemas.microsoft.com/office/drawing/2014/main" id="{2ECA191B-155F-49C5-BB83-503B28A5DF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8146" y="5374803"/>
                        <a:ext cx="1143000" cy="608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文本框 8">
            <a:extLst>
              <a:ext uri="{FF2B5EF4-FFF2-40B4-BE49-F238E27FC236}">
                <a16:creationId xmlns:a16="http://schemas.microsoft.com/office/drawing/2014/main" id="{5DEB39DF-6A6B-4307-A108-9A3395288946}"/>
              </a:ext>
            </a:extLst>
          </p:cNvPr>
          <p:cNvSpPr txBox="1"/>
          <p:nvPr/>
        </p:nvSpPr>
        <p:spPr>
          <a:xfrm>
            <a:off x="371076" y="797357"/>
            <a:ext cx="8401848" cy="2585323"/>
          </a:xfrm>
          <a:prstGeom prst="rect">
            <a:avLst/>
          </a:prstGeom>
          <a:noFill/>
        </p:spPr>
        <p:txBody>
          <a:bodyPr wrap="square" rtlCol="0">
            <a:spAutoFit/>
          </a:bodyPr>
          <a:lstStyle/>
          <a:p>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3</a:t>
            </a:r>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）基区输运系数</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β</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sym typeface="+mn-ea"/>
              </a:rPr>
              <a:t>0</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 </a:t>
            </a:r>
            <a:endParaRPr lang="en-US" altLang="zh-CN"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dirty="0">
                <a:uFillTx/>
                <a:latin typeface="Times New Roman" panose="02020603050405020304" pitchFamily="18" charset="0"/>
                <a:ea typeface="宋体" panose="02010600030101010101" pitchFamily="2" charset="-122"/>
                <a:cs typeface="Times New Roman" panose="02020603050405020304" pitchFamily="18" charset="0"/>
                <a:sym typeface="+mn-ea"/>
              </a:rPr>
              <a:t>均</a:t>
            </a:r>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匀基区晶体管的基区没有自建电场，从发射区注入过来的电子仅作扩散运动。</a:t>
            </a:r>
            <a:endParaRPr lang="en-US" altLang="zh-CN"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缓变基区晶体管的基区内存在自建电场，这个电场阻止空穴的扩散，却有助于电子的漂移</a:t>
            </a:r>
            <a:endParaRPr lang="en-US" altLang="zh-CN"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而且所引起的电子漂移运动的方向与电子的扩散方向是同向，所以缓变基区晶体管的集电极电流必然比均匀基区的大。</a:t>
            </a:r>
            <a:endParaRPr lang="en-US" altLang="zh-CN"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或者说，若集电极电流相同，则缓变基区需要注入到基区的电子浓度比均匀基区的少。这样，基区电子浓度低，单位时间内复合而损失掉的数目也减少，因而基区运输系数</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β</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sym typeface="+mn-ea"/>
              </a:rPr>
              <a:t>0</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sym typeface="+mn-ea"/>
              </a:rPr>
              <a:t>就提高了。所以，对于缓变基区晶体管，式</a:t>
            </a:r>
          </a:p>
        </p:txBody>
      </p:sp>
      <p:sp>
        <p:nvSpPr>
          <p:cNvPr id="10" name="文本框 9">
            <a:extLst>
              <a:ext uri="{FF2B5EF4-FFF2-40B4-BE49-F238E27FC236}">
                <a16:creationId xmlns:a16="http://schemas.microsoft.com/office/drawing/2014/main" id="{9469F8B1-0893-4BB4-A94C-3BE5B3C36A15}"/>
              </a:ext>
            </a:extLst>
          </p:cNvPr>
          <p:cNvSpPr txBox="1"/>
          <p:nvPr/>
        </p:nvSpPr>
        <p:spPr>
          <a:xfrm>
            <a:off x="813448" y="5004677"/>
            <a:ext cx="6077803" cy="368300"/>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λ与杂质分布即电场因子有关</a:t>
            </a:r>
          </a:p>
        </p:txBody>
      </p:sp>
    </p:spTree>
    <p:extLst>
      <p:ext uri="{BB962C8B-B14F-4D97-AF65-F5344CB8AC3E}">
        <p14:creationId xmlns:p14="http://schemas.microsoft.com/office/powerpoint/2010/main" val="7523276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CF92820-809B-4D62-A38F-6E74F071941C}"/>
              </a:ext>
            </a:extLst>
          </p:cNvPr>
          <p:cNvSpPr/>
          <p:nvPr/>
        </p:nvSpPr>
        <p:spPr>
          <a:xfrm>
            <a:off x="323528" y="836712"/>
            <a:ext cx="4538422" cy="369332"/>
          </a:xfrm>
          <a:prstGeom prst="rect">
            <a:avLst/>
          </a:prstGeom>
        </p:spPr>
        <p:txBody>
          <a:bodyPr wrap="none">
            <a:spAutoFit/>
          </a:bodyPr>
          <a:lstStyle/>
          <a:p>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4</a:t>
            </a:r>
            <a:r>
              <a:rPr lang="zh-CN" altLang="en-US" dirty="0">
                <a:latin typeface="Times New Roman" panose="02020603050405020304" pitchFamily="18" charset="0"/>
                <a:ea typeface="宋体" panose="02010600030101010101" pitchFamily="2" charset="-122"/>
              </a:rPr>
              <a:t>） </a:t>
            </a:r>
            <a:r>
              <a:rPr lang="zh-CN" altLang="de-DE" dirty="0">
                <a:latin typeface="Times New Roman" panose="02020603050405020304" pitchFamily="18" charset="0"/>
                <a:ea typeface="宋体" panose="02010600030101010101" pitchFamily="2" charset="-122"/>
              </a:rPr>
              <a:t>缓变基区</a:t>
            </a:r>
            <a:r>
              <a:rPr lang="zh-CN" altLang="en-US" dirty="0">
                <a:latin typeface="Times New Roman" panose="02020603050405020304" pitchFamily="18" charset="0"/>
                <a:ea typeface="宋体" panose="02010600030101010101" pitchFamily="2" charset="-122"/>
              </a:rPr>
              <a:t>共基极直流电流放大系数</a:t>
            </a:r>
            <a:r>
              <a:rPr lang="en-US" altLang="zh-CN" i="1" dirty="0">
                <a:latin typeface="Times New Roman" panose="02020603050405020304" pitchFamily="18" charset="0"/>
                <a:ea typeface="宋体" panose="02010600030101010101" pitchFamily="2" charset="-122"/>
              </a:rPr>
              <a:t>α</a:t>
            </a:r>
            <a:r>
              <a:rPr lang="en-US" altLang="zh-CN" baseline="-30000" dirty="0">
                <a:latin typeface="Times New Roman" panose="02020603050405020304" pitchFamily="18" charset="0"/>
                <a:ea typeface="宋体" panose="02010600030101010101" pitchFamily="2" charset="-122"/>
              </a:rPr>
              <a:t>0</a:t>
            </a:r>
            <a:r>
              <a:rPr lang="en-US" altLang="zh-CN"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graphicFrame>
        <p:nvGraphicFramePr>
          <p:cNvPr id="5" name="Object 15">
            <a:extLst>
              <a:ext uri="{FF2B5EF4-FFF2-40B4-BE49-F238E27FC236}">
                <a16:creationId xmlns:a16="http://schemas.microsoft.com/office/drawing/2014/main" id="{D96F2F2F-C972-4903-B45A-F927A84138A8}"/>
              </a:ext>
            </a:extLst>
          </p:cNvPr>
          <p:cNvGraphicFramePr>
            <a:graphicFrameLocks noChangeAspect="1"/>
          </p:cNvGraphicFramePr>
          <p:nvPr>
            <p:extLst>
              <p:ext uri="{D42A27DB-BD31-4B8C-83A1-F6EECF244321}">
                <p14:modId xmlns:p14="http://schemas.microsoft.com/office/powerpoint/2010/main" val="3202916410"/>
              </p:ext>
            </p:extLst>
          </p:nvPr>
        </p:nvGraphicFramePr>
        <p:xfrm>
          <a:off x="1547664" y="1700808"/>
          <a:ext cx="2438400" cy="720725"/>
        </p:xfrm>
        <a:graphic>
          <a:graphicData uri="http://schemas.openxmlformats.org/presentationml/2006/ole">
            <mc:AlternateContent xmlns:mc="http://schemas.openxmlformats.org/markup-compatibility/2006">
              <mc:Choice xmlns:v="urn:schemas-microsoft-com:vml" Requires="v">
                <p:oleObj spid="_x0000_s473188" r:id="rId3" imgW="2006600" imgH="647700" progId="Equation.DSMT4">
                  <p:embed/>
                </p:oleObj>
              </mc:Choice>
              <mc:Fallback>
                <p:oleObj r:id="rId3" imgW="2006600" imgH="647700" progId="Equation.DSMT4">
                  <p:embed/>
                  <p:pic>
                    <p:nvPicPr>
                      <p:cNvPr id="198671" name="Object 15">
                        <a:extLst>
                          <a:ext uri="{FF2B5EF4-FFF2-40B4-BE49-F238E27FC236}">
                            <a16:creationId xmlns:a16="http://schemas.microsoft.com/office/drawing/2014/main" id="{B275E696-6608-4F78-BBC3-E2CC78055D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1700808"/>
                        <a:ext cx="2438400"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7">
            <a:extLst>
              <a:ext uri="{FF2B5EF4-FFF2-40B4-BE49-F238E27FC236}">
                <a16:creationId xmlns:a16="http://schemas.microsoft.com/office/drawing/2014/main" id="{6EB9A78D-6444-47C9-90CF-994FBD9926D7}"/>
              </a:ext>
            </a:extLst>
          </p:cNvPr>
          <p:cNvGraphicFramePr>
            <a:graphicFrameLocks noChangeAspect="1"/>
          </p:cNvGraphicFramePr>
          <p:nvPr>
            <p:extLst>
              <p:ext uri="{D42A27DB-BD31-4B8C-83A1-F6EECF244321}">
                <p14:modId xmlns:p14="http://schemas.microsoft.com/office/powerpoint/2010/main" val="1113470651"/>
              </p:ext>
            </p:extLst>
          </p:nvPr>
        </p:nvGraphicFramePr>
        <p:xfrm>
          <a:off x="4900464" y="1700808"/>
          <a:ext cx="1571625" cy="566738"/>
        </p:xfrm>
        <a:graphic>
          <a:graphicData uri="http://schemas.openxmlformats.org/presentationml/2006/ole">
            <mc:AlternateContent xmlns:mc="http://schemas.openxmlformats.org/markup-compatibility/2006">
              <mc:Choice xmlns:v="urn:schemas-microsoft-com:vml" Requires="v">
                <p:oleObj spid="_x0000_s473189" r:id="rId5" imgW="1270000" imgH="457200" progId="Equation.DSMT4">
                  <p:embed/>
                </p:oleObj>
              </mc:Choice>
              <mc:Fallback>
                <p:oleObj r:id="rId5" imgW="1270000" imgH="457200" progId="Equation.DSMT4">
                  <p:embed/>
                  <p:pic>
                    <p:nvPicPr>
                      <p:cNvPr id="198673" name="Object 17">
                        <a:extLst>
                          <a:ext uri="{FF2B5EF4-FFF2-40B4-BE49-F238E27FC236}">
                            <a16:creationId xmlns:a16="http://schemas.microsoft.com/office/drawing/2014/main" id="{A56F2388-7877-4E68-9227-32F9EB45A6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0464" y="1700808"/>
                        <a:ext cx="1571625" cy="566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a:extLst>
              <a:ext uri="{FF2B5EF4-FFF2-40B4-BE49-F238E27FC236}">
                <a16:creationId xmlns:a16="http://schemas.microsoft.com/office/drawing/2014/main" id="{53BAB551-612B-4BDE-A2D5-815B3B9A298D}"/>
              </a:ext>
            </a:extLst>
          </p:cNvPr>
          <p:cNvSpPr/>
          <p:nvPr/>
        </p:nvSpPr>
        <p:spPr>
          <a:xfrm>
            <a:off x="539552" y="2546965"/>
            <a:ext cx="6534472" cy="369332"/>
          </a:xfrm>
          <a:prstGeom prst="rect">
            <a:avLst/>
          </a:prstGeom>
        </p:spPr>
        <p:txBody>
          <a:bodyPr wrap="square">
            <a:spAutoFit/>
          </a:bodyPr>
          <a:lstStyle/>
          <a:p>
            <a:r>
              <a:rPr lang="zh-CN" altLang="de-DE" dirty="0">
                <a:latin typeface="Times New Roman" panose="02020603050405020304" pitchFamily="18" charset="0"/>
                <a:ea typeface="宋体" panose="02010600030101010101" pitchFamily="2" charset="-122"/>
              </a:rPr>
              <a:t>（5） 缓变基区共发射极</a:t>
            </a:r>
            <a:r>
              <a:rPr lang="zh-CN" altLang="en-US" dirty="0">
                <a:latin typeface="Times New Roman" panose="02020603050405020304" pitchFamily="18" charset="0"/>
                <a:ea typeface="宋体" panose="02010600030101010101" pitchFamily="2" charset="-122"/>
              </a:rPr>
              <a:t>直流电流放大系数</a:t>
            </a:r>
            <a:r>
              <a:rPr lang="en-US" altLang="zh-CN" i="1" dirty="0">
                <a:latin typeface="Times New Roman" panose="02020603050405020304" pitchFamily="18" charset="0"/>
                <a:ea typeface="宋体" panose="02010600030101010101" pitchFamily="2" charset="-122"/>
              </a:rPr>
              <a:t>β</a:t>
            </a:r>
            <a:r>
              <a:rPr lang="en-US" altLang="zh-CN" baseline="-30000" dirty="0">
                <a:latin typeface="Times New Roman" panose="02020603050405020304" pitchFamily="18" charset="0"/>
                <a:ea typeface="宋体" panose="02010600030101010101" pitchFamily="2" charset="-122"/>
              </a:rPr>
              <a:t>0</a:t>
            </a:r>
            <a:r>
              <a:rPr lang="en-US" altLang="zh-CN"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graphicFrame>
        <p:nvGraphicFramePr>
          <p:cNvPr id="9" name="Object 19">
            <a:extLst>
              <a:ext uri="{FF2B5EF4-FFF2-40B4-BE49-F238E27FC236}">
                <a16:creationId xmlns:a16="http://schemas.microsoft.com/office/drawing/2014/main" id="{AE0401B2-3C92-442F-8273-773058D1EE9E}"/>
              </a:ext>
            </a:extLst>
          </p:cNvPr>
          <p:cNvGraphicFramePr>
            <a:graphicFrameLocks noChangeAspect="1"/>
          </p:cNvGraphicFramePr>
          <p:nvPr>
            <p:extLst>
              <p:ext uri="{D42A27DB-BD31-4B8C-83A1-F6EECF244321}">
                <p14:modId xmlns:p14="http://schemas.microsoft.com/office/powerpoint/2010/main" val="2895836294"/>
              </p:ext>
            </p:extLst>
          </p:nvPr>
        </p:nvGraphicFramePr>
        <p:xfrm>
          <a:off x="1524436" y="3225457"/>
          <a:ext cx="2133600" cy="585787"/>
        </p:xfrm>
        <a:graphic>
          <a:graphicData uri="http://schemas.openxmlformats.org/presentationml/2006/ole">
            <mc:AlternateContent xmlns:mc="http://schemas.openxmlformats.org/markup-compatibility/2006">
              <mc:Choice xmlns:v="urn:schemas-microsoft-com:vml" Requires="v">
                <p:oleObj spid="_x0000_s473190" r:id="rId7" imgW="1663700" imgH="457200" progId="Equation.DSMT4">
                  <p:embed/>
                </p:oleObj>
              </mc:Choice>
              <mc:Fallback>
                <p:oleObj r:id="rId7" imgW="1663700" imgH="457200" progId="Equation.DSMT4">
                  <p:embed/>
                  <p:pic>
                    <p:nvPicPr>
                      <p:cNvPr id="198675" name="Object 19">
                        <a:extLst>
                          <a:ext uri="{FF2B5EF4-FFF2-40B4-BE49-F238E27FC236}">
                            <a16:creationId xmlns:a16="http://schemas.microsoft.com/office/drawing/2014/main" id="{CCF3D7E6-1F44-44E6-A195-C5A89E88E1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436" y="3225457"/>
                        <a:ext cx="2133600" cy="585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文本框 9">
            <a:extLst>
              <a:ext uri="{FF2B5EF4-FFF2-40B4-BE49-F238E27FC236}">
                <a16:creationId xmlns:a16="http://schemas.microsoft.com/office/drawing/2014/main" id="{38B455C1-088C-449F-9132-B374DBB9AEA5}"/>
              </a:ext>
            </a:extLst>
          </p:cNvPr>
          <p:cNvSpPr txBox="1"/>
          <p:nvPr/>
        </p:nvSpPr>
        <p:spPr>
          <a:xfrm>
            <a:off x="259884" y="4509120"/>
            <a:ext cx="8128540" cy="1477328"/>
          </a:xfrm>
          <a:prstGeom prst="rect">
            <a:avLst/>
          </a:prstGeom>
          <a:noFill/>
        </p:spPr>
        <p:txBody>
          <a:bodyPr wrap="square" rtlCol="0">
            <a:spAutoFit/>
          </a:bodyPr>
          <a:lstStyle/>
          <a:p>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由此可见，提高</a:t>
            </a:r>
            <a:r>
              <a:rPr lang="zh-CN" altLang="en-US" i="1" dirty="0">
                <a:uFillTx/>
                <a:latin typeface="Times New Roman" panose="02020603050405020304" pitchFamily="18" charset="0"/>
                <a:ea typeface="宋体" panose="02010600030101010101" pitchFamily="2" charset="-122"/>
                <a:cs typeface="Times New Roman" panose="02020603050405020304" pitchFamily="18" charset="0"/>
                <a:sym typeface="+mn-ea"/>
              </a:rPr>
              <a:t>α</a:t>
            </a:r>
            <a:r>
              <a:rPr lang="en-US" altLang="zh-CN" baseline="-25000" dirty="0">
                <a:uFillTx/>
                <a:latin typeface="Times New Roman" panose="02020603050405020304" pitchFamily="18" charset="0"/>
                <a:ea typeface="宋体" panose="02010600030101010101" pitchFamily="2" charset="-122"/>
                <a:cs typeface="Times New Roman" panose="02020603050405020304" pitchFamily="18" charset="0"/>
                <a:sym typeface="+mn-ea"/>
              </a:rPr>
              <a:t>0</a:t>
            </a:r>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与</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β</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sym typeface="+mn-ea"/>
              </a:rPr>
              <a:t>0</a:t>
            </a:r>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的措施有：</a:t>
            </a:r>
            <a:endParaRPr lang="en-US" altLang="zh-CN"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①提高发射区掺杂浓度，减少</a:t>
            </a:r>
            <a:r>
              <a:rPr lang="en-US" altLang="zh-CN" i="1"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R</a:t>
            </a:r>
            <a:r>
              <a:rPr lang="en-US" altLang="zh-CN"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e,</a:t>
            </a:r>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同时增大正向注入电流；</a:t>
            </a:r>
            <a:endParaRPr lang="en-US" altLang="zh-CN"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②减少基区宽度</a:t>
            </a:r>
            <a:r>
              <a:rPr lang="zh-CN" altLang="zh-CN" i="1" dirty="0">
                <a:latin typeface="Times New Roman" panose="02020603050405020304" pitchFamily="18" charset="0"/>
                <a:ea typeface="宋体" panose="02010600030101010101" pitchFamily="2" charset="-122"/>
                <a:cs typeface="Times New Roman" panose="02020603050405020304" pitchFamily="18" charset="0"/>
                <a:sym typeface="+mn-ea"/>
              </a:rPr>
              <a:t>W</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sym typeface="+mn-ea"/>
              </a:rPr>
              <a:t>b</a:t>
            </a:r>
            <a:r>
              <a:rPr lang="en-US" altLang="zh-CN"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以减少复合电流；</a:t>
            </a:r>
            <a:endParaRPr lang="en-US" altLang="zh-CN"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③</a:t>
            </a:r>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提高基区杂质分布梯度，以提高电场因子</a:t>
            </a:r>
            <a:r>
              <a:rPr lang="en-US" altLang="zh-CN"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;④</a:t>
            </a:r>
            <a:r>
              <a:rPr lang="zh-CN" altLang="en-US"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提高基区载流子的寿命和迁移率，以增大载流子的扩散长度。</a:t>
            </a:r>
          </a:p>
        </p:txBody>
      </p:sp>
    </p:spTree>
    <p:extLst>
      <p:ext uri="{BB962C8B-B14F-4D97-AF65-F5344CB8AC3E}">
        <p14:creationId xmlns:p14="http://schemas.microsoft.com/office/powerpoint/2010/main" val="3631256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4" name="Rectangle 4">
            <a:extLst>
              <a:ext uri="{FF2B5EF4-FFF2-40B4-BE49-F238E27FC236}">
                <a16:creationId xmlns:a16="http://schemas.microsoft.com/office/drawing/2014/main" id="{FECA7189-2EC5-440C-8F9B-D2A59CCE4C99}"/>
              </a:ext>
            </a:extLst>
          </p:cNvPr>
          <p:cNvSpPr>
            <a:spLocks noGrp="1" noChangeArrowheads="1"/>
          </p:cNvSpPr>
          <p:nvPr>
            <p:ph type="title"/>
          </p:nvPr>
        </p:nvSpPr>
        <p:spPr>
          <a:xfrm>
            <a:off x="430560" y="240220"/>
            <a:ext cx="7978080" cy="838200"/>
          </a:xfrm>
          <a:noFill/>
          <a:ln/>
        </p:spPr>
        <p:txBody>
          <a:bodyPr>
            <a:normAutofit fontScale="90000"/>
          </a:bodyPr>
          <a:lstStyle/>
          <a:p>
            <a:r>
              <a:rPr lang="en-US" altLang="zh-CN" sz="3200" dirty="0">
                <a:latin typeface="Times New Roman" panose="02020603050405020304" pitchFamily="18" charset="0"/>
                <a:ea typeface="宋体" panose="02010600030101010101" pitchFamily="2" charset="-122"/>
              </a:rPr>
              <a:t>3.2. 6  </a:t>
            </a:r>
            <a:r>
              <a:rPr lang="zh-CN" altLang="en-US" sz="3200" dirty="0">
                <a:latin typeface="Times New Roman" panose="02020603050405020304" pitchFamily="18" charset="0"/>
                <a:ea typeface="宋体" panose="02010600030101010101" pitchFamily="2" charset="-122"/>
              </a:rPr>
              <a:t>影响晶体管直流电流放大系数的其它因素 </a:t>
            </a:r>
          </a:p>
        </p:txBody>
      </p:sp>
      <p:sp>
        <p:nvSpPr>
          <p:cNvPr id="199693" name="Rectangle 13">
            <a:extLst>
              <a:ext uri="{FF2B5EF4-FFF2-40B4-BE49-F238E27FC236}">
                <a16:creationId xmlns:a16="http://schemas.microsoft.com/office/drawing/2014/main" id="{052AF8C3-1B0C-4189-915F-FF31424B2C89}"/>
              </a:ext>
            </a:extLst>
          </p:cNvPr>
          <p:cNvSpPr>
            <a:spLocks noChangeArrowheads="1"/>
          </p:cNvSpPr>
          <p:nvPr/>
        </p:nvSpPr>
        <p:spPr bwMode="auto">
          <a:xfrm>
            <a:off x="3033713" y="310991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Times New Roman" panose="02020603050405020304" pitchFamily="18" charset="0"/>
              <a:ea typeface="宋体" panose="02010600030101010101" pitchFamily="2" charset="-122"/>
            </a:endParaRPr>
          </a:p>
        </p:txBody>
      </p:sp>
      <p:sp>
        <p:nvSpPr>
          <p:cNvPr id="3" name="矩形 2">
            <a:extLst>
              <a:ext uri="{FF2B5EF4-FFF2-40B4-BE49-F238E27FC236}">
                <a16:creationId xmlns:a16="http://schemas.microsoft.com/office/drawing/2014/main" id="{642EDCE4-7820-46B3-929E-0852B60CEE95}"/>
              </a:ext>
            </a:extLst>
          </p:cNvPr>
          <p:cNvSpPr/>
          <p:nvPr/>
        </p:nvSpPr>
        <p:spPr>
          <a:xfrm>
            <a:off x="279140" y="2371249"/>
            <a:ext cx="8280920" cy="1477328"/>
          </a:xfrm>
          <a:prstGeom prst="rect">
            <a:avLst/>
          </a:prstGeom>
        </p:spPr>
        <p:txBody>
          <a:bodyPr wrap="square">
            <a:spAutoFit/>
          </a:bodyPr>
          <a:lstStyle/>
          <a:p>
            <a:r>
              <a:rPr lang="zh-CN" altLang="en-US" dirty="0">
                <a:solidFill>
                  <a:srgbClr val="000000"/>
                </a:solidFill>
                <a:latin typeface="Times New Roman" panose="02020603050405020304" pitchFamily="18" charset="0"/>
                <a:ea typeface="宋体" panose="02010600030101010101" pitchFamily="2" charset="-122"/>
              </a:rPr>
              <a:t>由于发射结正偏，在发射结空间电荷区内，载流子浓度高于平衡值，存在</a:t>
            </a:r>
            <a:r>
              <a:rPr lang="zh-CN" altLang="en-US" dirty="0">
                <a:solidFill>
                  <a:srgbClr val="FF0000"/>
                </a:solidFill>
                <a:latin typeface="Times New Roman" panose="02020603050405020304" pitchFamily="18" charset="0"/>
                <a:ea typeface="宋体" panose="02010600030101010101" pitchFamily="2" charset="-122"/>
              </a:rPr>
              <a:t>净复合</a:t>
            </a:r>
            <a:r>
              <a:rPr lang="zh-CN" altLang="en-US" dirty="0">
                <a:solidFill>
                  <a:srgbClr val="000000"/>
                </a:solidFill>
                <a:latin typeface="Times New Roman" panose="02020603050405020304" pitchFamily="18" charset="0"/>
                <a:ea typeface="宋体" panose="02010600030101010101" pitchFamily="2" charset="-122"/>
              </a:rPr>
              <a:t>。特别是在小电流</a:t>
            </a:r>
            <a:r>
              <a:rPr lang="en-US" altLang="zh-CN" dirty="0">
                <a:solidFill>
                  <a:srgbClr val="000000"/>
                </a:solidFill>
                <a:latin typeface="Times New Roman" panose="02020603050405020304" pitchFamily="18" charset="0"/>
                <a:ea typeface="宋体" panose="02010600030101010101" pitchFamily="2" charset="-122"/>
              </a:rPr>
              <a:t>(</a:t>
            </a:r>
            <a:r>
              <a:rPr lang="zh-CN" altLang="en-US" dirty="0">
                <a:solidFill>
                  <a:srgbClr val="000000"/>
                </a:solidFill>
                <a:latin typeface="Times New Roman" panose="02020603050405020304" pitchFamily="18" charset="0"/>
                <a:ea typeface="宋体" panose="02010600030101010101" pitchFamily="2" charset="-122"/>
              </a:rPr>
              <a:t>小注人</a:t>
            </a:r>
            <a:r>
              <a:rPr lang="en-US" altLang="zh-CN" dirty="0">
                <a:solidFill>
                  <a:srgbClr val="000000"/>
                </a:solidFill>
                <a:latin typeface="Times New Roman" panose="02020603050405020304" pitchFamily="18" charset="0"/>
                <a:ea typeface="宋体" panose="02010600030101010101" pitchFamily="2" charset="-122"/>
              </a:rPr>
              <a:t>)</a:t>
            </a:r>
            <a:r>
              <a:rPr lang="zh-CN" altLang="en-US" dirty="0">
                <a:solidFill>
                  <a:srgbClr val="000000"/>
                </a:solidFill>
                <a:latin typeface="Times New Roman" panose="02020603050405020304" pitchFamily="18" charset="0"/>
                <a:ea typeface="宋体" panose="02010600030101010101" pitchFamily="2" charset="-122"/>
              </a:rPr>
              <a:t>情况下，发射结空间电荷区复合还占了比较重要的</a:t>
            </a:r>
          </a:p>
          <a:p>
            <a:r>
              <a:rPr lang="zh-CN" altLang="en-US" dirty="0">
                <a:solidFill>
                  <a:srgbClr val="000000"/>
                </a:solidFill>
                <a:latin typeface="Times New Roman" panose="02020603050405020304" pitchFamily="18" charset="0"/>
                <a:ea typeface="宋体" panose="02010600030101010101" pitchFamily="2" charset="-122"/>
              </a:rPr>
              <a:t>地位。由于发射结空间电荷区的复合作用，使发射极电子通过发射结势垒区时，因复合损失掉一部分。这部分复合电流转换为空穴电流，变成基极电流的一部分，减少少了注入到基区的电子数，因而降低了发射结的发射效率。</a:t>
            </a:r>
            <a:endParaRPr lang="zh-CN" altLang="en-US" dirty="0">
              <a:latin typeface="Times New Roman" panose="02020603050405020304" pitchFamily="18" charset="0"/>
              <a:ea typeface="宋体" panose="02010600030101010101" pitchFamily="2" charset="-122"/>
            </a:endParaRPr>
          </a:p>
        </p:txBody>
      </p:sp>
      <p:sp>
        <p:nvSpPr>
          <p:cNvPr id="6" name="矩形 5">
            <a:extLst>
              <a:ext uri="{FF2B5EF4-FFF2-40B4-BE49-F238E27FC236}">
                <a16:creationId xmlns:a16="http://schemas.microsoft.com/office/drawing/2014/main" id="{AC76FD4D-BF5C-4842-BFEA-4B28316C1AB3}"/>
              </a:ext>
            </a:extLst>
          </p:cNvPr>
          <p:cNvSpPr/>
          <p:nvPr/>
        </p:nvSpPr>
        <p:spPr>
          <a:xfrm>
            <a:off x="3845726" y="4402575"/>
            <a:ext cx="4461478" cy="369332"/>
          </a:xfrm>
          <a:prstGeom prst="rect">
            <a:avLst/>
          </a:prstGeom>
        </p:spPr>
        <p:txBody>
          <a:bodyPr wrap="none">
            <a:spAutoFit/>
          </a:bodyPr>
          <a:lstStyle/>
          <a:p>
            <a:pPr>
              <a:buFont typeface="Wingdings" panose="05000000000000000000" pitchFamily="2" charset="2"/>
              <a:buNone/>
            </a:pPr>
            <a:r>
              <a:rPr lang="zh-CN" altLang="en-US" dirty="0">
                <a:latin typeface="Times New Roman" panose="02020603050405020304" pitchFamily="18" charset="0"/>
                <a:ea typeface="宋体" panose="02010600030101010101" pitchFamily="2" charset="-122"/>
              </a:rPr>
              <a:t>根据</a:t>
            </a:r>
            <a:r>
              <a:rPr lang="en-US" altLang="zh-CN" dirty="0">
                <a:latin typeface="Times New Roman" panose="02020603050405020304" pitchFamily="18" charset="0"/>
                <a:ea typeface="宋体" panose="02010600030101010101" pitchFamily="2" charset="-122"/>
              </a:rPr>
              <a:t>PN</a:t>
            </a:r>
            <a:r>
              <a:rPr lang="zh-CN" altLang="en-US" dirty="0">
                <a:latin typeface="Times New Roman" panose="02020603050405020304" pitchFamily="18" charset="0"/>
                <a:ea typeface="宋体" panose="02010600030101010101" pitchFamily="2" charset="-122"/>
              </a:rPr>
              <a:t>结空间电荷区复合电流公式可推出 </a:t>
            </a:r>
            <a:endParaRPr lang="zh-CN" altLang="de-DE" dirty="0">
              <a:latin typeface="Times New Roman" panose="02020603050405020304" pitchFamily="18" charset="0"/>
              <a:ea typeface="宋体" panose="02010600030101010101" pitchFamily="2" charset="-122"/>
            </a:endParaRPr>
          </a:p>
        </p:txBody>
      </p:sp>
      <p:pic>
        <p:nvPicPr>
          <p:cNvPr id="11" name="Picture 9" descr="0318">
            <a:extLst>
              <a:ext uri="{FF2B5EF4-FFF2-40B4-BE49-F238E27FC236}">
                <a16:creationId xmlns:a16="http://schemas.microsoft.com/office/drawing/2014/main" id="{8A43B9BC-27FA-4973-B180-64C46E3B5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796" y="4293096"/>
            <a:ext cx="2608263" cy="18875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Object 10">
            <a:extLst>
              <a:ext uri="{FF2B5EF4-FFF2-40B4-BE49-F238E27FC236}">
                <a16:creationId xmlns:a16="http://schemas.microsoft.com/office/drawing/2014/main" id="{30444243-9C90-42A4-81F8-4507400C71FF}"/>
              </a:ext>
            </a:extLst>
          </p:cNvPr>
          <p:cNvGraphicFramePr>
            <a:graphicFrameLocks noChangeAspect="1"/>
          </p:cNvGraphicFramePr>
          <p:nvPr>
            <p:extLst>
              <p:ext uri="{D42A27DB-BD31-4B8C-83A1-F6EECF244321}">
                <p14:modId xmlns:p14="http://schemas.microsoft.com/office/powerpoint/2010/main" val="1631091776"/>
              </p:ext>
            </p:extLst>
          </p:nvPr>
        </p:nvGraphicFramePr>
        <p:xfrm>
          <a:off x="4572000" y="5141406"/>
          <a:ext cx="2133600" cy="520700"/>
        </p:xfrm>
        <a:graphic>
          <a:graphicData uri="http://schemas.openxmlformats.org/presentationml/2006/ole">
            <mc:AlternateContent xmlns:mc="http://schemas.openxmlformats.org/markup-compatibility/2006">
              <mc:Choice xmlns:v="urn:schemas-microsoft-com:vml" Requires="v">
                <p:oleObj spid="_x0000_s443434" r:id="rId4" imgW="1675673" imgH="406224" progId="Equation.DSMT4">
                  <p:embed/>
                </p:oleObj>
              </mc:Choice>
              <mc:Fallback>
                <p:oleObj r:id="rId4" imgW="1675673" imgH="406224" progId="Equation.DSMT4">
                  <p:embed/>
                  <p:pic>
                    <p:nvPicPr>
                      <p:cNvPr id="200714" name="Object 10">
                        <a:extLst>
                          <a:ext uri="{FF2B5EF4-FFF2-40B4-BE49-F238E27FC236}">
                            <a16:creationId xmlns:a16="http://schemas.microsoft.com/office/drawing/2014/main" id="{F6477DE7-B0C4-4BCA-840F-488E338DA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5141406"/>
                        <a:ext cx="2133600"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文本框 8">
            <a:extLst>
              <a:ext uri="{FF2B5EF4-FFF2-40B4-BE49-F238E27FC236}">
                <a16:creationId xmlns:a16="http://schemas.microsoft.com/office/drawing/2014/main" id="{34107602-647C-4DAB-AF20-CCE3AB9DE67A}"/>
              </a:ext>
            </a:extLst>
          </p:cNvPr>
          <p:cNvSpPr txBox="1"/>
          <p:nvPr/>
        </p:nvSpPr>
        <p:spPr>
          <a:xfrm>
            <a:off x="278100" y="1079897"/>
            <a:ext cx="8130540"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影响晶体管直流放大系数的主要因素分别是：</a:t>
            </a:r>
            <a:r>
              <a:rPr lang="zh-CN" altLang="en-US" dirty="0">
                <a:solidFill>
                  <a:srgbClr val="FF0000"/>
                </a:solidFill>
                <a:latin typeface="宋体" panose="02010600030101010101" pitchFamily="2" charset="-122"/>
                <a:ea typeface="宋体" panose="02010600030101010101" pitchFamily="2" charset="-122"/>
              </a:rPr>
              <a:t>基区宽度、发射区和基区的杂质浓度、基区中电场因子以及少子的扩散长度。</a:t>
            </a:r>
            <a:endParaRPr lang="zh-CN" altLang="en-US" dirty="0">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864B4110-BAF1-4F9B-9723-223A17550521}"/>
              </a:ext>
            </a:extLst>
          </p:cNvPr>
          <p:cNvSpPr/>
          <p:nvPr/>
        </p:nvSpPr>
        <p:spPr>
          <a:xfrm>
            <a:off x="307841" y="1926730"/>
            <a:ext cx="2954655"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宋体" panose="02010600030101010101" pitchFamily="2" charset="-122"/>
              </a:rPr>
              <a:t>1. </a:t>
            </a:r>
            <a:r>
              <a:rPr lang="zh-CN" altLang="en-US" dirty="0">
                <a:solidFill>
                  <a:srgbClr val="FF0000"/>
                </a:solidFill>
                <a:latin typeface="Times New Roman" panose="02020603050405020304" pitchFamily="18" charset="0"/>
                <a:ea typeface="宋体" panose="02010600030101010101" pitchFamily="2" charset="-122"/>
              </a:rPr>
              <a:t>空间电荷区净复合的影响</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10">
            <a:extLst>
              <a:ext uri="{FF2B5EF4-FFF2-40B4-BE49-F238E27FC236}">
                <a16:creationId xmlns:a16="http://schemas.microsoft.com/office/drawing/2014/main" id="{1F7A8D29-327E-4349-BE82-E904213E6A47}"/>
              </a:ext>
            </a:extLst>
          </p:cNvPr>
          <p:cNvGraphicFramePr>
            <a:graphicFrameLocks noChangeAspect="1"/>
          </p:cNvGraphicFramePr>
          <p:nvPr>
            <p:extLst>
              <p:ext uri="{D42A27DB-BD31-4B8C-83A1-F6EECF244321}">
                <p14:modId xmlns:p14="http://schemas.microsoft.com/office/powerpoint/2010/main" val="1405257962"/>
              </p:ext>
            </p:extLst>
          </p:nvPr>
        </p:nvGraphicFramePr>
        <p:xfrm>
          <a:off x="1835696" y="1556792"/>
          <a:ext cx="1717675" cy="498475"/>
        </p:xfrm>
        <a:graphic>
          <a:graphicData uri="http://schemas.openxmlformats.org/presentationml/2006/ole">
            <mc:AlternateContent xmlns:mc="http://schemas.openxmlformats.org/markup-compatibility/2006">
              <mc:Choice xmlns:v="urn:schemas-microsoft-com:vml" Requires="v">
                <p:oleObj spid="_x0000_s476222" name="Equation" r:id="rId3" imgW="838080" imgH="241200" progId="Equation.DSMT4">
                  <p:embed/>
                </p:oleObj>
              </mc:Choice>
              <mc:Fallback>
                <p:oleObj name="Equation" r:id="rId3" imgW="838080" imgH="241200" progId="Equation.DSMT4">
                  <p:embed/>
                  <p:pic>
                    <p:nvPicPr>
                      <p:cNvPr id="12" name="Object 10">
                        <a:extLst>
                          <a:ext uri="{FF2B5EF4-FFF2-40B4-BE49-F238E27FC236}">
                            <a16:creationId xmlns:a16="http://schemas.microsoft.com/office/drawing/2014/main" id="{30444243-9C90-42A4-81F8-4507400C71FF}"/>
                          </a:ext>
                        </a:extLst>
                      </p:cNvPr>
                      <p:cNvPicPr>
                        <a:picLocks noChangeAspect="1" noChangeArrowheads="1"/>
                      </p:cNvPicPr>
                      <p:nvPr/>
                    </p:nvPicPr>
                    <p:blipFill>
                      <a:blip r:embed="rId4"/>
                      <a:srcRect/>
                      <a:stretch>
                        <a:fillRect/>
                      </a:stretch>
                    </p:blipFill>
                    <p:spPr bwMode="auto">
                      <a:xfrm>
                        <a:off x="1835696" y="1556792"/>
                        <a:ext cx="1717675" cy="498475"/>
                      </a:xfrm>
                      <a:prstGeom prst="rect">
                        <a:avLst/>
                      </a:prstGeom>
                      <a:noFill/>
                      <a:extLst/>
                    </p:spPr>
                  </p:pic>
                </p:oleObj>
              </mc:Fallback>
            </mc:AlternateContent>
          </a:graphicData>
        </a:graphic>
      </p:graphicFrame>
      <p:sp>
        <p:nvSpPr>
          <p:cNvPr id="6" name="矩形 5">
            <a:extLst>
              <a:ext uri="{FF2B5EF4-FFF2-40B4-BE49-F238E27FC236}">
                <a16:creationId xmlns:a16="http://schemas.microsoft.com/office/drawing/2014/main" id="{28DB0A85-6597-47DD-A158-DF1064C250B5}"/>
              </a:ext>
            </a:extLst>
          </p:cNvPr>
          <p:cNvSpPr/>
          <p:nvPr/>
        </p:nvSpPr>
        <p:spPr>
          <a:xfrm>
            <a:off x="503548" y="2780928"/>
            <a:ext cx="8136904" cy="2585323"/>
          </a:xfrm>
          <a:prstGeom prst="rect">
            <a:avLst/>
          </a:prstGeom>
        </p:spPr>
        <p:txBody>
          <a:bodyPr wrap="square">
            <a:spAutoFit/>
          </a:bodyPr>
          <a:lstStyle/>
          <a:p>
            <a:pPr marL="285750" indent="-285750">
              <a:buFont typeface="Arial" panose="020B0604020202020204" pitchFamily="34" charset="0"/>
              <a:buChar char="•"/>
            </a:pPr>
            <a:r>
              <a:rPr lang="zh-CN" altLang="en-US" dirty="0">
                <a:latin typeface="Times New Roman" panose="02020603050405020304" pitchFamily="18" charset="0"/>
                <a:ea typeface="宋体" panose="02010600030101010101" pitchFamily="2" charset="-122"/>
              </a:rPr>
              <a:t>发射结的扩散电流随着正向偏压增大而增大的速率要比复合电流快。</a:t>
            </a:r>
            <a:endParaRPr lang="en-US" altLang="zh-CN" dirty="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zh-CN" altLang="en-US" dirty="0">
                <a:latin typeface="Times New Roman" panose="02020603050405020304" pitchFamily="18" charset="0"/>
                <a:ea typeface="宋体" panose="02010600030101010101" pitchFamily="2" charset="-122"/>
              </a:rPr>
              <a:t>随正向偏压不断增大，即</a:t>
            </a:r>
            <a:r>
              <a:rPr lang="en-US" altLang="zh-CN" dirty="0">
                <a:latin typeface="Times New Roman" panose="02020603050405020304" pitchFamily="18" charset="0"/>
                <a:ea typeface="宋体" panose="02010600030101010101" pitchFamily="2" charset="-122"/>
              </a:rPr>
              <a:t>I</a:t>
            </a:r>
            <a:r>
              <a:rPr lang="en-US" altLang="zh-CN" baseline="-25000" dirty="0">
                <a:latin typeface="Times New Roman" panose="02020603050405020304" pitchFamily="18" charset="0"/>
                <a:ea typeface="宋体" panose="02010600030101010101" pitchFamily="2" charset="-122"/>
              </a:rPr>
              <a:t>E</a:t>
            </a:r>
            <a:r>
              <a:rPr lang="zh-CN" altLang="en-US" dirty="0">
                <a:latin typeface="Times New Roman" panose="02020603050405020304" pitchFamily="18" charset="0"/>
                <a:ea typeface="宋体" panose="02010600030101010101" pitchFamily="2" charset="-122"/>
              </a:rPr>
              <a:t>不断增加， 复合电流在发射极电流中所占的比例愈来愈小。</a:t>
            </a:r>
            <a:endParaRPr lang="en-US" altLang="zh-CN" dirty="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zh-CN" altLang="en-US" dirty="0">
                <a:latin typeface="Times New Roman" panose="02020603050405020304" pitchFamily="18" charset="0"/>
                <a:ea typeface="宋体" panose="02010600030101010101" pitchFamily="2" charset="-122"/>
              </a:rPr>
              <a:t>在发射极为小电流的情况下，发射结空间电荷区复合电流可使电流放大系数减小得相当厉害。</a:t>
            </a:r>
            <a:endParaRPr lang="en-US" altLang="zh-CN" dirty="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zh-CN" altLang="en-US" dirty="0">
                <a:latin typeface="Times New Roman" panose="02020603050405020304" pitchFamily="18" charset="0"/>
                <a:ea typeface="宋体" panose="02010600030101010101" pitchFamily="2" charset="-122"/>
              </a:rPr>
              <a:t>硅晶体管在小电流下的电流放大系数较小，发射结空间电荷区复合是影响它的主要因素之一。</a:t>
            </a:r>
            <a:endParaRPr lang="en-US" altLang="zh-CN" dirty="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zh-CN" altLang="en-US" dirty="0">
                <a:latin typeface="Times New Roman" panose="02020603050405020304" pitchFamily="18" charset="0"/>
                <a:ea typeface="宋体" panose="02010600030101010101" pitchFamily="2" charset="-122"/>
              </a:rPr>
              <a:t>减小复合电流的途径是尽量减小空间电荷中的复合中心密度，来自热缺陷和在高温热处理时引入的某些重金属杂质（金、铁、锰等）。</a:t>
            </a:r>
          </a:p>
        </p:txBody>
      </p:sp>
      <p:graphicFrame>
        <p:nvGraphicFramePr>
          <p:cNvPr id="7" name="Object 10">
            <a:extLst>
              <a:ext uri="{FF2B5EF4-FFF2-40B4-BE49-F238E27FC236}">
                <a16:creationId xmlns:a16="http://schemas.microsoft.com/office/drawing/2014/main" id="{B44397C1-BA49-4801-97DC-2A471F87E723}"/>
              </a:ext>
            </a:extLst>
          </p:cNvPr>
          <p:cNvGraphicFramePr>
            <a:graphicFrameLocks noChangeAspect="1"/>
          </p:cNvGraphicFramePr>
          <p:nvPr>
            <p:extLst>
              <p:ext uri="{D42A27DB-BD31-4B8C-83A1-F6EECF244321}">
                <p14:modId xmlns:p14="http://schemas.microsoft.com/office/powerpoint/2010/main" val="1387046422"/>
              </p:ext>
            </p:extLst>
          </p:nvPr>
        </p:nvGraphicFramePr>
        <p:xfrm>
          <a:off x="5580112" y="1544344"/>
          <a:ext cx="1536700" cy="496888"/>
        </p:xfrm>
        <a:graphic>
          <a:graphicData uri="http://schemas.openxmlformats.org/presentationml/2006/ole">
            <mc:AlternateContent xmlns:mc="http://schemas.openxmlformats.org/markup-compatibility/2006">
              <mc:Choice xmlns:v="urn:schemas-microsoft-com:vml" Requires="v">
                <p:oleObj spid="_x0000_s476223" name="Equation" r:id="rId5" imgW="749160" imgH="241200" progId="Equation.DSMT4">
                  <p:embed/>
                </p:oleObj>
              </mc:Choice>
              <mc:Fallback>
                <p:oleObj name="Equation" r:id="rId5" imgW="749160" imgH="241200" progId="Equation.DSMT4">
                  <p:embed/>
                  <p:pic>
                    <p:nvPicPr>
                      <p:cNvPr id="5" name="Object 10">
                        <a:extLst>
                          <a:ext uri="{FF2B5EF4-FFF2-40B4-BE49-F238E27FC236}">
                            <a16:creationId xmlns:a16="http://schemas.microsoft.com/office/drawing/2014/main" id="{1F7A8D29-327E-4349-BE82-E904213E6A47}"/>
                          </a:ext>
                        </a:extLst>
                      </p:cNvPr>
                      <p:cNvPicPr>
                        <a:picLocks noChangeAspect="1" noChangeArrowheads="1"/>
                      </p:cNvPicPr>
                      <p:nvPr/>
                    </p:nvPicPr>
                    <p:blipFill>
                      <a:blip r:embed="rId6"/>
                      <a:srcRect/>
                      <a:stretch>
                        <a:fillRect/>
                      </a:stretch>
                    </p:blipFill>
                    <p:spPr bwMode="auto">
                      <a:xfrm>
                        <a:off x="5580112" y="1544344"/>
                        <a:ext cx="1536700" cy="496888"/>
                      </a:xfrm>
                      <a:prstGeom prst="rect">
                        <a:avLst/>
                      </a:prstGeom>
                      <a:noFill/>
                      <a:extLst/>
                    </p:spPr>
                  </p:pic>
                </p:oleObj>
              </mc:Fallback>
            </mc:AlternateContent>
          </a:graphicData>
        </a:graphic>
      </p:graphicFrame>
      <p:sp>
        <p:nvSpPr>
          <p:cNvPr id="8" name="矩形 7">
            <a:extLst>
              <a:ext uri="{FF2B5EF4-FFF2-40B4-BE49-F238E27FC236}">
                <a16:creationId xmlns:a16="http://schemas.microsoft.com/office/drawing/2014/main" id="{10F7529A-8F57-4581-A3CB-472D3DD7A9EC}"/>
              </a:ext>
            </a:extLst>
          </p:cNvPr>
          <p:cNvSpPr/>
          <p:nvPr/>
        </p:nvSpPr>
        <p:spPr>
          <a:xfrm>
            <a:off x="5220072" y="1180773"/>
            <a:ext cx="2031325" cy="369332"/>
          </a:xfrm>
          <a:prstGeom prst="rect">
            <a:avLst/>
          </a:prstGeom>
        </p:spPr>
        <p:txBody>
          <a:bodyPr wrap="none">
            <a:spAutoFit/>
          </a:bodyPr>
          <a:lstStyle/>
          <a:p>
            <a:r>
              <a:rPr lang="zh-CN" altLang="en-US" dirty="0">
                <a:latin typeface="Times New Roman" panose="02020603050405020304" pitchFamily="18" charset="0"/>
                <a:ea typeface="宋体" panose="02010600030101010101" pitchFamily="2" charset="-122"/>
              </a:rPr>
              <a:t>发射结的扩散电流</a:t>
            </a:r>
          </a:p>
        </p:txBody>
      </p:sp>
      <p:sp>
        <p:nvSpPr>
          <p:cNvPr id="9" name="矩形 8">
            <a:extLst>
              <a:ext uri="{FF2B5EF4-FFF2-40B4-BE49-F238E27FC236}">
                <a16:creationId xmlns:a16="http://schemas.microsoft.com/office/drawing/2014/main" id="{8506B35D-6D5F-4414-A24F-0D680C08EDF2}"/>
              </a:ext>
            </a:extLst>
          </p:cNvPr>
          <p:cNvSpPr/>
          <p:nvPr/>
        </p:nvSpPr>
        <p:spPr>
          <a:xfrm>
            <a:off x="1522046" y="1069462"/>
            <a:ext cx="2031325" cy="369332"/>
          </a:xfrm>
          <a:prstGeom prst="rect">
            <a:avLst/>
          </a:prstGeom>
        </p:spPr>
        <p:txBody>
          <a:bodyPr wrap="none">
            <a:spAutoFit/>
          </a:bodyPr>
          <a:lstStyle/>
          <a:p>
            <a:r>
              <a:rPr lang="zh-CN" altLang="en-US" dirty="0">
                <a:latin typeface="Times New Roman" panose="02020603050405020304" pitchFamily="18" charset="0"/>
                <a:ea typeface="宋体" panose="02010600030101010101" pitchFamily="2" charset="-122"/>
              </a:rPr>
              <a:t>发射结的复合电流</a:t>
            </a:r>
          </a:p>
        </p:txBody>
      </p:sp>
    </p:spTree>
    <p:extLst>
      <p:ext uri="{BB962C8B-B14F-4D97-AF65-F5344CB8AC3E}">
        <p14:creationId xmlns:p14="http://schemas.microsoft.com/office/powerpoint/2010/main" val="2368578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735" name="Picture 7" descr="0319">
            <a:extLst>
              <a:ext uri="{FF2B5EF4-FFF2-40B4-BE49-F238E27FC236}">
                <a16:creationId xmlns:a16="http://schemas.microsoft.com/office/drawing/2014/main" id="{DF7E3B38-4FB2-41CC-AC16-1C2622565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756320"/>
            <a:ext cx="2660650" cy="19748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97FB05BE-CB62-4636-850F-2537E968264C}"/>
              </a:ext>
            </a:extLst>
          </p:cNvPr>
          <p:cNvSpPr/>
          <p:nvPr/>
        </p:nvSpPr>
        <p:spPr>
          <a:xfrm>
            <a:off x="5750704" y="3466746"/>
            <a:ext cx="2722220" cy="276999"/>
          </a:xfrm>
          <a:prstGeom prst="rect">
            <a:avLst/>
          </a:prstGeom>
        </p:spPr>
        <p:txBody>
          <a:bodyPr wrap="none">
            <a:spAutoFit/>
          </a:bodyPr>
          <a:lstStyle/>
          <a:p>
            <a:r>
              <a:rPr lang="zh-CN" altLang="en-US" sz="1200" dirty="0">
                <a:latin typeface="Times New Roman" panose="02020603050405020304" pitchFamily="18" charset="0"/>
                <a:ea typeface="宋体" panose="02010600030101010101" pitchFamily="2" charset="-122"/>
              </a:rPr>
              <a:t> 考虑表面复合后</a:t>
            </a:r>
            <a:r>
              <a:rPr lang="en-US" altLang="zh-CN" sz="1200" dirty="0">
                <a:latin typeface="Times New Roman" panose="02020603050405020304" pitchFamily="18" charset="0"/>
                <a:ea typeface="宋体" panose="02010600030101010101" pitchFamily="2" charset="-122"/>
              </a:rPr>
              <a:t>NPN</a:t>
            </a:r>
            <a:r>
              <a:rPr lang="zh-CN" altLang="en-US" sz="1200" dirty="0">
                <a:latin typeface="Times New Roman" panose="02020603050405020304" pitchFamily="18" charset="0"/>
                <a:ea typeface="宋体" panose="02010600030101010101" pitchFamily="2" charset="-122"/>
              </a:rPr>
              <a:t>管中的电流传输 </a:t>
            </a:r>
          </a:p>
        </p:txBody>
      </p:sp>
      <p:sp>
        <p:nvSpPr>
          <p:cNvPr id="5" name="矩形 4">
            <a:extLst>
              <a:ext uri="{FF2B5EF4-FFF2-40B4-BE49-F238E27FC236}">
                <a16:creationId xmlns:a16="http://schemas.microsoft.com/office/drawing/2014/main" id="{D5A8E0B7-4ACD-4009-9FC2-47FF405545DA}"/>
              </a:ext>
            </a:extLst>
          </p:cNvPr>
          <p:cNvSpPr/>
          <p:nvPr/>
        </p:nvSpPr>
        <p:spPr>
          <a:xfrm>
            <a:off x="476597" y="476672"/>
            <a:ext cx="4166525" cy="455253"/>
          </a:xfrm>
          <a:prstGeom prst="rect">
            <a:avLst/>
          </a:prstGeom>
        </p:spPr>
        <p:txBody>
          <a:bodyPr wrap="none">
            <a:spAutoFit/>
          </a:bodyPr>
          <a:lstStyle/>
          <a:p>
            <a:pPr algn="just">
              <a:lnSpc>
                <a:spcPct val="150000"/>
              </a:lnSpc>
              <a:buFont typeface="Wingdings" panose="05000000000000000000" pitchFamily="2" charset="2"/>
              <a:buNone/>
            </a:pPr>
            <a:r>
              <a:rPr lang="en-US" altLang="zh-CN" dirty="0">
                <a:solidFill>
                  <a:srgbClr val="FF0000"/>
                </a:solidFill>
                <a:latin typeface="Times New Roman" panose="02020603050405020304" pitchFamily="18" charset="0"/>
                <a:ea typeface="宋体" panose="02010600030101010101" pitchFamily="2" charset="-122"/>
              </a:rPr>
              <a:t>2. </a:t>
            </a:r>
            <a:r>
              <a:rPr lang="zh-CN" altLang="en-US" dirty="0">
                <a:solidFill>
                  <a:srgbClr val="FF0000"/>
                </a:solidFill>
                <a:latin typeface="Times New Roman" panose="02020603050405020304" pitchFamily="18" charset="0"/>
                <a:ea typeface="宋体" panose="02010600030101010101" pitchFamily="2" charset="-122"/>
              </a:rPr>
              <a:t>基区表面复合对电流放大系数的影响 </a:t>
            </a:r>
          </a:p>
        </p:txBody>
      </p:sp>
      <p:sp>
        <p:nvSpPr>
          <p:cNvPr id="11" name="文本框 10">
            <a:extLst>
              <a:ext uri="{FF2B5EF4-FFF2-40B4-BE49-F238E27FC236}">
                <a16:creationId xmlns:a16="http://schemas.microsoft.com/office/drawing/2014/main" id="{1F9C5D52-C6A0-4CAA-B2C6-1B20034F9F3A}"/>
              </a:ext>
            </a:extLst>
          </p:cNvPr>
          <p:cNvSpPr txBox="1"/>
          <p:nvPr/>
        </p:nvSpPr>
        <p:spPr>
          <a:xfrm>
            <a:off x="478457" y="1067307"/>
            <a:ext cx="8270007" cy="1477328"/>
          </a:xfrm>
          <a:prstGeom prst="rect">
            <a:avLst/>
          </a:prstGeom>
          <a:noFill/>
        </p:spPr>
        <p:txBody>
          <a:bodyPr wrap="square" rtlCol="0">
            <a:spAutoFit/>
          </a:bodyPr>
          <a:lstStyle/>
          <a:p>
            <a:pPr indent="457200" fontAlgn="auto"/>
            <a:r>
              <a:rPr lang="zh-CN" altLang="en-US" dirty="0">
                <a:latin typeface="Times New Roman" panose="02020603050405020304" pitchFamily="18" charset="0"/>
                <a:ea typeface="宋体" panose="02010600030101010101" pitchFamily="2" charset="-122"/>
                <a:cs typeface="Times New Roman" panose="02020603050405020304" pitchFamily="18" charset="0"/>
              </a:rPr>
              <a:t>在前面推导电流放大系数、分析基区输运系数</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β</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sym typeface="+mn-ea"/>
              </a:rPr>
              <a:t>0</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和计算基区复合电流</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I</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VB</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时，只考虑了电子在基区的体内复合。这是因为假设正向注入到基区的电子运动是一维的，它们全部沿着垂直于结面的方向向集电结运动。实际上从发射区注入到基区的电子还有一部分</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流向基区表面</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，并与表面正电荷和界面态复合，形成附加的表面复合电流</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I</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SB</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，如图</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mn-ea"/>
              </a:rPr>
              <a:t>3-19</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所示。</a:t>
            </a:r>
          </a:p>
        </p:txBody>
      </p:sp>
      <p:sp>
        <p:nvSpPr>
          <p:cNvPr id="12" name="文本框 11">
            <a:extLst>
              <a:ext uri="{FF2B5EF4-FFF2-40B4-BE49-F238E27FC236}">
                <a16:creationId xmlns:a16="http://schemas.microsoft.com/office/drawing/2014/main" id="{A85EDE90-8190-4078-BCCB-C5E2D0ABB2EE}"/>
              </a:ext>
            </a:extLst>
          </p:cNvPr>
          <p:cNvSpPr txBox="1"/>
          <p:nvPr/>
        </p:nvSpPr>
        <p:spPr>
          <a:xfrm>
            <a:off x="683568" y="5013176"/>
            <a:ext cx="8136904" cy="1200329"/>
          </a:xfrm>
          <a:prstGeom prst="rect">
            <a:avLst/>
          </a:prstGeom>
          <a:noFill/>
        </p:spPr>
        <p:txBody>
          <a:bodyPr wrap="square" rtlCol="0">
            <a:spAutoFit/>
          </a:bodyPr>
          <a:lstStyle/>
          <a:p>
            <a:pPr indent="457200" fontAlgn="auto"/>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I</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SB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从基极流走，成为基极电流</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I</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B</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的一部分。当考虑了基区复合电流</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I</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SB</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之后，基区复合电流</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I'</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VB</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应为体内复合电流</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I</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VB</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和基区表面复合电流</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I</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SB</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之和，即</a:t>
            </a:r>
          </a:p>
          <a:p>
            <a:pPr indent="457200" fontAlgn="auto"/>
            <a:endPar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457200" fontAlgn="auto"/>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I</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sym typeface="+mn-ea"/>
              </a:rPr>
              <a:t>SB</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的存在将使α</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和β</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下降。</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6" name="Text Box 4">
            <a:extLst>
              <a:ext uri="{FF2B5EF4-FFF2-40B4-BE49-F238E27FC236}">
                <a16:creationId xmlns:a16="http://schemas.microsoft.com/office/drawing/2014/main" id="{07FCF2C7-AE6B-4C4A-B7BD-0D8EE89E5E51}"/>
              </a:ext>
            </a:extLst>
          </p:cNvPr>
          <p:cNvSpPr txBox="1">
            <a:spLocks noChangeArrowheads="1"/>
          </p:cNvSpPr>
          <p:nvPr/>
        </p:nvSpPr>
        <p:spPr bwMode="auto">
          <a:xfrm>
            <a:off x="395536" y="201315"/>
            <a:ext cx="7345362"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latin typeface="Times New Roman" panose="02020603050405020304" pitchFamily="18" charset="0"/>
                <a:ea typeface="宋体" panose="02010600030101010101" pitchFamily="2" charset="-122"/>
              </a:rPr>
              <a:t>3. </a:t>
            </a:r>
            <a:r>
              <a:rPr lang="zh-CN" altLang="en-US" dirty="0">
                <a:latin typeface="Times New Roman" panose="02020603050405020304" pitchFamily="18" charset="0"/>
                <a:ea typeface="宋体" panose="02010600030101010101" pitchFamily="2" charset="-122"/>
              </a:rPr>
              <a:t>集电极电流大小对电流放大系数的影响</a:t>
            </a:r>
          </a:p>
          <a:p>
            <a:pPr>
              <a:spcBef>
                <a:spcPct val="50000"/>
              </a:spcBef>
            </a:pPr>
            <a:r>
              <a:rPr lang="zh-CN" altLang="en-US" dirty="0">
                <a:latin typeface="Times New Roman" panose="02020603050405020304" pitchFamily="18" charset="0"/>
                <a:ea typeface="宋体" panose="02010600030101010101" pitchFamily="2" charset="-122"/>
              </a:rPr>
              <a:t>电流放大系数也与晶体管的工作电流即集电极电流的大小有关</a:t>
            </a:r>
          </a:p>
        </p:txBody>
      </p:sp>
      <p:pic>
        <p:nvPicPr>
          <p:cNvPr id="202757" name="Picture 5" descr="0320">
            <a:extLst>
              <a:ext uri="{FF2B5EF4-FFF2-40B4-BE49-F238E27FC236}">
                <a16:creationId xmlns:a16="http://schemas.microsoft.com/office/drawing/2014/main" id="{C745312A-3384-4B00-A741-143068FFF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388264"/>
            <a:ext cx="2481630" cy="1705337"/>
          </a:xfrm>
          <a:prstGeom prst="rect">
            <a:avLst/>
          </a:prstGeom>
          <a:noFill/>
          <a:extLst>
            <a:ext uri="{909E8E84-426E-40DD-AFC4-6F175D3DCCD1}">
              <a14:hiddenFill xmlns:a14="http://schemas.microsoft.com/office/drawing/2010/main">
                <a:solidFill>
                  <a:srgbClr val="FFFFFF"/>
                </a:solidFill>
              </a14:hiddenFill>
            </a:ext>
          </a:extLst>
        </p:spPr>
      </p:pic>
      <p:sp>
        <p:nvSpPr>
          <p:cNvPr id="202758" name="Text Box 6">
            <a:extLst>
              <a:ext uri="{FF2B5EF4-FFF2-40B4-BE49-F238E27FC236}">
                <a16:creationId xmlns:a16="http://schemas.microsoft.com/office/drawing/2014/main" id="{72AD742E-FEFC-43A9-9673-C801F54CFE08}"/>
              </a:ext>
            </a:extLst>
          </p:cNvPr>
          <p:cNvSpPr txBox="1">
            <a:spLocks noChangeArrowheads="1"/>
          </p:cNvSpPr>
          <p:nvPr/>
        </p:nvSpPr>
        <p:spPr bwMode="auto">
          <a:xfrm>
            <a:off x="395536" y="4196199"/>
            <a:ext cx="38877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dirty="0">
                <a:latin typeface="Times New Roman" panose="02020603050405020304" pitchFamily="18" charset="0"/>
                <a:ea typeface="宋体" panose="02010600030101010101" pitchFamily="2" charset="-122"/>
              </a:rPr>
              <a:t>      β</a:t>
            </a:r>
            <a:r>
              <a:rPr lang="en-US" altLang="zh-CN" baseline="-25000" dirty="0">
                <a:latin typeface="Times New Roman" panose="02020603050405020304" pitchFamily="18" charset="0"/>
                <a:ea typeface="宋体" panose="02010600030101010101" pitchFamily="2" charset="-122"/>
              </a:rPr>
              <a:t>0</a:t>
            </a:r>
            <a:r>
              <a:rPr lang="zh-CN" altLang="en-US" dirty="0">
                <a:latin typeface="Times New Roman" panose="02020603050405020304" pitchFamily="18" charset="0"/>
                <a:ea typeface="宋体" panose="02010600030101010101" pitchFamily="2" charset="-122"/>
              </a:rPr>
              <a:t>与</a:t>
            </a:r>
            <a:r>
              <a:rPr lang="en-US" altLang="zh-CN" i="1" dirty="0">
                <a:latin typeface="Times New Roman" panose="02020603050405020304" pitchFamily="18" charset="0"/>
                <a:ea typeface="宋体" panose="02010600030101010101" pitchFamily="2" charset="-122"/>
              </a:rPr>
              <a:t>I</a:t>
            </a:r>
            <a:r>
              <a:rPr lang="en-US" altLang="zh-CN" baseline="-25000" dirty="0">
                <a:latin typeface="Times New Roman" panose="02020603050405020304" pitchFamily="18" charset="0"/>
                <a:ea typeface="宋体" panose="02010600030101010101" pitchFamily="2" charset="-122"/>
              </a:rPr>
              <a:t>C</a:t>
            </a:r>
            <a:r>
              <a:rPr lang="zh-CN" altLang="en-US" dirty="0">
                <a:latin typeface="Times New Roman" panose="02020603050405020304" pitchFamily="18" charset="0"/>
                <a:ea typeface="宋体" panose="02010600030101010101" pitchFamily="2" charset="-122"/>
              </a:rPr>
              <a:t>的变化曲线 </a:t>
            </a:r>
          </a:p>
        </p:txBody>
      </p:sp>
      <p:sp>
        <p:nvSpPr>
          <p:cNvPr id="7" name="文本框 6">
            <a:extLst>
              <a:ext uri="{FF2B5EF4-FFF2-40B4-BE49-F238E27FC236}">
                <a16:creationId xmlns:a16="http://schemas.microsoft.com/office/drawing/2014/main" id="{56347BAE-9B8D-4A1A-9E01-4989CF26A2BC}"/>
              </a:ext>
            </a:extLst>
          </p:cNvPr>
          <p:cNvSpPr txBox="1"/>
          <p:nvPr/>
        </p:nvSpPr>
        <p:spPr>
          <a:xfrm>
            <a:off x="3131840" y="1268760"/>
            <a:ext cx="5616624" cy="2308324"/>
          </a:xfrm>
          <a:prstGeom prst="rect">
            <a:avLst/>
          </a:prstGeom>
          <a:noFill/>
        </p:spPr>
        <p:txBody>
          <a:bodyPr wrap="square" rtlCol="0">
            <a:spAutoFit/>
          </a:bodyPr>
          <a:lstStyle/>
          <a:p>
            <a:pPr indent="457200" fontAlgn="auto"/>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在</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I</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C</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为小电流时</a:t>
            </a:r>
            <a:r>
              <a:rPr lang="zh-CN" altLang="en-US" baseline="-250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β</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下降的原因主要是因为发射结空间电荷区的</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复合电流</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在发射极电流</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I</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E</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中所占的比例较大，使发射效率</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γ</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sym typeface="+mn-ea"/>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减小，以及基区表面复合电流较大，使运输系数</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β</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sym typeface="+mn-ea"/>
              </a:rPr>
              <a:t>0</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减小的结果。</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457200" fontAlgn="auto"/>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随着</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I</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C</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的增大，上述影响减弱，</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γ</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sym typeface="+mn-ea"/>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和</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β</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sym typeface="+mn-ea"/>
              </a:rPr>
              <a:t>0</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不断增大，</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β</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sym typeface="+mn-ea"/>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也随之不断增大，直至发射结</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空间电荷区复合电流可忽略</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β</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sym typeface="+mn-ea"/>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达最大；大电流时</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β</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sym typeface="+mn-ea"/>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快速下降的原因则是大注入效应影响的结果。</a:t>
            </a:r>
            <a:endParaRPr lang="zh-CN" altLang="en-US" baseline="-250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8" name="文本框 7">
            <a:extLst>
              <a:ext uri="{FF2B5EF4-FFF2-40B4-BE49-F238E27FC236}">
                <a16:creationId xmlns:a16="http://schemas.microsoft.com/office/drawing/2014/main" id="{330790FD-DFF5-4F36-996D-F475F1834AE1}"/>
              </a:ext>
            </a:extLst>
          </p:cNvPr>
          <p:cNvSpPr txBox="1"/>
          <p:nvPr/>
        </p:nvSpPr>
        <p:spPr>
          <a:xfrm>
            <a:off x="686120" y="4679682"/>
            <a:ext cx="7846319" cy="1477328"/>
          </a:xfrm>
          <a:prstGeom prst="rect">
            <a:avLst/>
          </a:prstGeom>
          <a:noFill/>
        </p:spPr>
        <p:txBody>
          <a:bodyPr wrap="square" rtlCol="0">
            <a:spAutoFit/>
          </a:bodyPr>
          <a:lstStyle/>
          <a:p>
            <a:pPr indent="457200" fontAlgn="auto"/>
            <a:r>
              <a:rPr lang="zh-CN" altLang="en-US" dirty="0">
                <a:latin typeface="Times New Roman" panose="02020603050405020304" pitchFamily="18" charset="0"/>
                <a:ea typeface="宋体" panose="02010600030101010101" pitchFamily="2" charset="-122"/>
                <a:cs typeface="Times New Roman" panose="02020603050405020304" pitchFamily="18" charset="0"/>
              </a:rPr>
              <a:t>小电流时，在比较大的电流范围内，电流放大系数变化较大，或者说小电流下电流放大系数较小，电流放大系数伴随电流的增大也会有一个由小变大的过程。实践证明，小电流下电流放大系数很小，会使晶体管的</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I</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mn-ea"/>
              </a:rPr>
              <a:t>C</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mn-ea"/>
              </a:rPr>
              <a:t>U</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sym typeface="+mn-ea"/>
              </a:rPr>
              <a:t>CE</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曲线的负阻现象显著。提高小电流下的电流放大系数，关键在于改善晶体管的表面状况，以减小发射结空间电荷区的表面复合。</a:t>
            </a:r>
            <a:endParaRPr lang="zh-CN" altLang="en-US" i="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Text Box 4">
            <a:extLst>
              <a:ext uri="{FF2B5EF4-FFF2-40B4-BE49-F238E27FC236}">
                <a16:creationId xmlns:a16="http://schemas.microsoft.com/office/drawing/2014/main" id="{4771DEBC-1E34-4EC5-B05C-15171A861F04}"/>
              </a:ext>
            </a:extLst>
          </p:cNvPr>
          <p:cNvSpPr txBox="1">
            <a:spLocks noChangeArrowheads="1"/>
          </p:cNvSpPr>
          <p:nvPr/>
        </p:nvSpPr>
        <p:spPr bwMode="auto">
          <a:xfrm>
            <a:off x="395536" y="404664"/>
            <a:ext cx="806489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dirty="0">
                <a:latin typeface="Times New Roman" panose="02020603050405020304" pitchFamily="18" charset="0"/>
                <a:ea typeface="宋体" panose="02010600030101010101" pitchFamily="2" charset="-122"/>
              </a:rPr>
              <a:t>4. </a:t>
            </a:r>
            <a:r>
              <a:rPr lang="zh-CN" altLang="en-US" dirty="0">
                <a:latin typeface="Times New Roman" panose="02020603050405020304" pitchFamily="18" charset="0"/>
                <a:ea typeface="宋体" panose="02010600030101010101" pitchFamily="2" charset="-122"/>
              </a:rPr>
              <a:t>基区宽变效应对电流放大系数的影响</a:t>
            </a:r>
            <a:r>
              <a:rPr lang="zh-CN" altLang="en-US" dirty="0">
                <a:latin typeface="Times New Roman" panose="02020603050405020304" pitchFamily="18" charset="0"/>
                <a:ea typeface="宋体" panose="02010600030101010101" pitchFamily="2" charset="-122"/>
                <a:cs typeface="Times New Roman" panose="02020603050405020304" pitchFamily="18" charset="0"/>
              </a:rPr>
              <a:t>（厄利效应）</a:t>
            </a:r>
            <a:r>
              <a:rPr lang="zh-CN" altLang="en-US" dirty="0">
                <a:latin typeface="Times New Roman" panose="02020603050405020304" pitchFamily="18" charset="0"/>
                <a:ea typeface="宋体" panose="02010600030101010101" pitchFamily="2" charset="-122"/>
              </a:rPr>
              <a:t> </a:t>
            </a:r>
          </a:p>
          <a:p>
            <a:r>
              <a:rPr lang="zh-CN" altLang="en-US" dirty="0">
                <a:latin typeface="Times New Roman" panose="02020603050405020304" pitchFamily="18" charset="0"/>
                <a:ea typeface="宋体" panose="02010600030101010101" pitchFamily="2" charset="-122"/>
              </a:rPr>
              <a:t>    </a:t>
            </a:r>
            <a:r>
              <a:rPr lang="zh-CN" altLang="en-US" dirty="0">
                <a:solidFill>
                  <a:srgbClr val="FF0000"/>
                </a:solidFill>
                <a:latin typeface="Times New Roman" panose="02020603050405020304" pitchFamily="18" charset="0"/>
                <a:ea typeface="宋体" panose="02010600030101010101" pitchFamily="2" charset="-122"/>
              </a:rPr>
              <a:t>当晶体管的集电结反向偏压发生变化时，集电结空间电荷区宽度</a:t>
            </a:r>
            <a:r>
              <a:rPr lang="en-US" altLang="zh-CN" i="1" dirty="0" err="1">
                <a:solidFill>
                  <a:srgbClr val="FF0000"/>
                </a:solidFill>
                <a:latin typeface="Times New Roman" panose="02020603050405020304" pitchFamily="18" charset="0"/>
                <a:ea typeface="宋体" panose="02010600030101010101" pitchFamily="2" charset="-122"/>
              </a:rPr>
              <a:t>X</a:t>
            </a:r>
            <a:r>
              <a:rPr lang="en-US" altLang="zh-CN" baseline="-25000" dirty="0" err="1">
                <a:solidFill>
                  <a:srgbClr val="FF0000"/>
                </a:solidFill>
                <a:latin typeface="Times New Roman" panose="02020603050405020304" pitchFamily="18" charset="0"/>
                <a:ea typeface="宋体" panose="02010600030101010101" pitchFamily="2" charset="-122"/>
              </a:rPr>
              <a:t>mc</a:t>
            </a:r>
            <a:r>
              <a:rPr lang="zh-CN" altLang="en-US" dirty="0">
                <a:solidFill>
                  <a:srgbClr val="FF0000"/>
                </a:solidFill>
                <a:latin typeface="Times New Roman" panose="02020603050405020304" pitchFamily="18" charset="0"/>
                <a:ea typeface="宋体" panose="02010600030101010101" pitchFamily="2" charset="-122"/>
              </a:rPr>
              <a:t>也将发生变化，会扩展进入基区，因而会引起有效基区宽度的相应变化。这种由于外加电压变化引起有效基区宽度变化的现象称为基区宽度效应。基区宽度的变化将导致少子浓度梯度增加</a:t>
            </a:r>
            <a:r>
              <a:rPr lang="zh-CN" altLang="en-US" dirty="0">
                <a:latin typeface="Times New Roman" panose="02020603050405020304" pitchFamily="18" charset="0"/>
                <a:ea typeface="宋体" panose="02010600030101010101" pitchFamily="2" charset="-122"/>
              </a:rPr>
              <a:t>，</a:t>
            </a:r>
            <a:r>
              <a:rPr lang="zh-CN" altLang="en-US" dirty="0">
                <a:solidFill>
                  <a:srgbClr val="FF0000"/>
                </a:solidFill>
                <a:latin typeface="Times New Roman" panose="02020603050405020304" pitchFamily="18" charset="0"/>
                <a:ea typeface="宋体" panose="02010600030101010101" pitchFamily="2" charset="-122"/>
              </a:rPr>
              <a:t>电流放大系数的显著变化，也就是说电流放大系数随晶体管的工作电压而变化。</a:t>
            </a:r>
          </a:p>
        </p:txBody>
      </p:sp>
      <p:pic>
        <p:nvPicPr>
          <p:cNvPr id="203781" name="Picture 5" descr="0321">
            <a:extLst>
              <a:ext uri="{FF2B5EF4-FFF2-40B4-BE49-F238E27FC236}">
                <a16:creationId xmlns:a16="http://schemas.microsoft.com/office/drawing/2014/main" id="{DFD60533-1368-4B0A-A3F0-66043799A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831" y="2515234"/>
            <a:ext cx="2952130" cy="16550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图片2">
            <a:extLst>
              <a:ext uri="{FF2B5EF4-FFF2-40B4-BE49-F238E27FC236}">
                <a16:creationId xmlns:a16="http://schemas.microsoft.com/office/drawing/2014/main" id="{642AEAEA-43FD-48DD-B30D-5DC0E7833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515234"/>
            <a:ext cx="1959693" cy="1823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Object 4">
            <a:extLst>
              <a:ext uri="{FF2B5EF4-FFF2-40B4-BE49-F238E27FC236}">
                <a16:creationId xmlns:a16="http://schemas.microsoft.com/office/drawing/2014/main" id="{A6F04FF1-D51B-40DD-A32E-972C81577463}"/>
              </a:ext>
            </a:extLst>
          </p:cNvPr>
          <p:cNvGraphicFramePr>
            <a:graphicFrameLocks noChangeAspect="1"/>
          </p:cNvGraphicFramePr>
          <p:nvPr>
            <p:extLst>
              <p:ext uri="{D42A27DB-BD31-4B8C-83A1-F6EECF244321}">
                <p14:modId xmlns:p14="http://schemas.microsoft.com/office/powerpoint/2010/main" val="106428349"/>
              </p:ext>
            </p:extLst>
          </p:nvPr>
        </p:nvGraphicFramePr>
        <p:xfrm>
          <a:off x="2228849" y="5013325"/>
          <a:ext cx="4071343" cy="785130"/>
        </p:xfrm>
        <a:graphic>
          <a:graphicData uri="http://schemas.openxmlformats.org/presentationml/2006/ole">
            <mc:AlternateContent xmlns:mc="http://schemas.openxmlformats.org/markup-compatibility/2006">
              <mc:Choice xmlns:v="urn:schemas-microsoft-com:vml" Requires="v">
                <p:oleObj spid="_x0000_s477208" name="Equation" r:id="rId5" imgW="2374560" imgH="457200" progId="Equation.DSMT4">
                  <p:embed/>
                </p:oleObj>
              </mc:Choice>
              <mc:Fallback>
                <p:oleObj name="Equation" r:id="rId5" imgW="2374560" imgH="457200" progId="Equation.DSMT4">
                  <p:embed/>
                  <p:pic>
                    <p:nvPicPr>
                      <p:cNvPr id="151556" name="Object 4">
                        <a:extLst>
                          <a:ext uri="{FF2B5EF4-FFF2-40B4-BE49-F238E27FC236}">
                            <a16:creationId xmlns:a16="http://schemas.microsoft.com/office/drawing/2014/main" id="{25155F86-75E4-44D2-936D-6A18F82C5A0F}"/>
                          </a:ext>
                        </a:extLst>
                      </p:cNvPr>
                      <p:cNvPicPr>
                        <a:picLocks noChangeAspect="1" noChangeArrowheads="1"/>
                      </p:cNvPicPr>
                      <p:nvPr/>
                    </p:nvPicPr>
                    <p:blipFill>
                      <a:blip r:embed="rId6"/>
                      <a:srcRect/>
                      <a:stretch>
                        <a:fillRect/>
                      </a:stretch>
                    </p:blipFill>
                    <p:spPr bwMode="auto">
                      <a:xfrm>
                        <a:off x="2228849" y="5013325"/>
                        <a:ext cx="4071343" cy="785130"/>
                      </a:xfrm>
                      <a:prstGeom prst="rect">
                        <a:avLst/>
                      </a:prstGeom>
                      <a:noFill/>
                    </p:spPr>
                  </p:pic>
                </p:oleObj>
              </mc:Fallback>
            </mc:AlternateContent>
          </a:graphicData>
        </a:graphic>
      </p:graphicFrame>
    </p:spTree>
    <p:extLst>
      <p:ext uri="{BB962C8B-B14F-4D97-AF65-F5344CB8AC3E}">
        <p14:creationId xmlns:p14="http://schemas.microsoft.com/office/powerpoint/2010/main" val="178084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8" name="Text Box 4">
            <a:extLst>
              <a:ext uri="{FF2B5EF4-FFF2-40B4-BE49-F238E27FC236}">
                <a16:creationId xmlns:a16="http://schemas.microsoft.com/office/drawing/2014/main" id="{E992F201-ACE6-493C-B72E-A593DB7D6534}"/>
              </a:ext>
            </a:extLst>
          </p:cNvPr>
          <p:cNvSpPr txBox="1">
            <a:spLocks noChangeArrowheads="1"/>
          </p:cNvSpPr>
          <p:nvPr/>
        </p:nvSpPr>
        <p:spPr bwMode="auto">
          <a:xfrm>
            <a:off x="827087" y="332656"/>
            <a:ext cx="7489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latin typeface="Times New Roman" panose="02020603050405020304" pitchFamily="18" charset="0"/>
                <a:ea typeface="宋体" panose="02010600030101010101" pitchFamily="2" charset="-122"/>
              </a:rPr>
              <a:t>对均匀基区晶体管，其共发射极电流放大系数为 </a:t>
            </a:r>
          </a:p>
        </p:txBody>
      </p:sp>
      <p:graphicFrame>
        <p:nvGraphicFramePr>
          <p:cNvPr id="205829" name="Object 5">
            <a:extLst>
              <a:ext uri="{FF2B5EF4-FFF2-40B4-BE49-F238E27FC236}">
                <a16:creationId xmlns:a16="http://schemas.microsoft.com/office/drawing/2014/main" id="{7BD52C17-410D-4332-B922-BDFDC9B3A31D}"/>
              </a:ext>
            </a:extLst>
          </p:cNvPr>
          <p:cNvGraphicFramePr>
            <a:graphicFrameLocks noGrp="1" noChangeAspect="1"/>
          </p:cNvGraphicFramePr>
          <p:nvPr>
            <p:ph sz="half" idx="1"/>
            <p:extLst>
              <p:ext uri="{D42A27DB-BD31-4B8C-83A1-F6EECF244321}">
                <p14:modId xmlns:p14="http://schemas.microsoft.com/office/powerpoint/2010/main" val="168855225"/>
              </p:ext>
            </p:extLst>
          </p:nvPr>
        </p:nvGraphicFramePr>
        <p:xfrm>
          <a:off x="1331912" y="908918"/>
          <a:ext cx="2159000" cy="815975"/>
        </p:xfrm>
        <a:graphic>
          <a:graphicData uri="http://schemas.openxmlformats.org/presentationml/2006/ole">
            <mc:AlternateContent xmlns:mc="http://schemas.openxmlformats.org/markup-compatibility/2006">
              <mc:Choice xmlns:v="urn:schemas-microsoft-com:vml" Requires="v">
                <p:oleObj spid="_x0000_s205914" name="Equation" r:id="rId3" imgW="1143000" imgH="431640" progId="Equation.DSMT4">
                  <p:embed/>
                </p:oleObj>
              </mc:Choice>
              <mc:Fallback>
                <p:oleObj name="Equation" r:id="rId3" imgW="1143000" imgH="43164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2" y="908918"/>
                        <a:ext cx="2159000"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832" name="Object 8">
            <a:extLst>
              <a:ext uri="{FF2B5EF4-FFF2-40B4-BE49-F238E27FC236}">
                <a16:creationId xmlns:a16="http://schemas.microsoft.com/office/drawing/2014/main" id="{3F0F7BFD-B957-4995-9150-F66000965FF6}"/>
              </a:ext>
            </a:extLst>
          </p:cNvPr>
          <p:cNvGraphicFramePr>
            <a:graphicFrameLocks noGrp="1" noChangeAspect="1"/>
          </p:cNvGraphicFramePr>
          <p:nvPr>
            <p:ph sz="half" idx="2"/>
            <p:extLst>
              <p:ext uri="{D42A27DB-BD31-4B8C-83A1-F6EECF244321}">
                <p14:modId xmlns:p14="http://schemas.microsoft.com/office/powerpoint/2010/main" val="2940701411"/>
              </p:ext>
            </p:extLst>
          </p:nvPr>
        </p:nvGraphicFramePr>
        <p:xfrm>
          <a:off x="1258887" y="2277343"/>
          <a:ext cx="2951163" cy="796925"/>
        </p:xfrm>
        <a:graphic>
          <a:graphicData uri="http://schemas.openxmlformats.org/presentationml/2006/ole">
            <mc:AlternateContent xmlns:mc="http://schemas.openxmlformats.org/markup-compatibility/2006">
              <mc:Choice xmlns:v="urn:schemas-microsoft-com:vml" Requires="v">
                <p:oleObj spid="_x0000_s205915" name="Equation" r:id="rId5" imgW="1600200" imgH="431640" progId="Equation.DSMT4">
                  <p:embed/>
                </p:oleObj>
              </mc:Choice>
              <mc:Fallback>
                <p:oleObj name="Equation" r:id="rId5" imgW="1600200" imgH="43164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7" y="2277343"/>
                        <a:ext cx="2951163"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831" name="Text Box 7">
            <a:extLst>
              <a:ext uri="{FF2B5EF4-FFF2-40B4-BE49-F238E27FC236}">
                <a16:creationId xmlns:a16="http://schemas.microsoft.com/office/drawing/2014/main" id="{CD085EE8-9586-446D-BFEB-DA14DAE52E16}"/>
              </a:ext>
            </a:extLst>
          </p:cNvPr>
          <p:cNvSpPr txBox="1">
            <a:spLocks noChangeArrowheads="1"/>
          </p:cNvSpPr>
          <p:nvPr/>
        </p:nvSpPr>
        <p:spPr bwMode="auto">
          <a:xfrm>
            <a:off x="755650" y="1701081"/>
            <a:ext cx="64087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Times New Roman" panose="02020603050405020304" pitchFamily="18" charset="0"/>
                <a:ea typeface="宋体" panose="02010600030101010101" pitchFamily="2" charset="-122"/>
              </a:rPr>
              <a:t>对缓变基区晶体管，其电流放大系数为</a:t>
            </a:r>
          </a:p>
        </p:txBody>
      </p:sp>
      <p:sp>
        <p:nvSpPr>
          <p:cNvPr id="205835" name="Text Box 11">
            <a:extLst>
              <a:ext uri="{FF2B5EF4-FFF2-40B4-BE49-F238E27FC236}">
                <a16:creationId xmlns:a16="http://schemas.microsoft.com/office/drawing/2014/main" id="{36FCF742-6D00-43AE-A01C-4743163E7224}"/>
              </a:ext>
            </a:extLst>
          </p:cNvPr>
          <p:cNvSpPr txBox="1">
            <a:spLocks noChangeArrowheads="1"/>
          </p:cNvSpPr>
          <p:nvPr/>
        </p:nvSpPr>
        <p:spPr bwMode="auto">
          <a:xfrm>
            <a:off x="755650" y="3653928"/>
            <a:ext cx="417683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solidFill>
                  <a:srgbClr val="FF0000"/>
                </a:solidFill>
                <a:latin typeface="Times New Roman" panose="02020603050405020304" pitchFamily="18" charset="0"/>
                <a:ea typeface="宋体" panose="02010600030101010101" pitchFamily="2" charset="-122"/>
              </a:rPr>
              <a:t>由此可见，晶体管的基区宽度越窄，反向偏压越高</a:t>
            </a:r>
            <a:r>
              <a:rPr lang="en-US" altLang="zh-CN" i="1" dirty="0" err="1">
                <a:solidFill>
                  <a:srgbClr val="FF0000"/>
                </a:solidFill>
                <a:latin typeface="Times New Roman" panose="02020603050405020304" pitchFamily="18" charset="0"/>
                <a:ea typeface="宋体" panose="02010600030101010101" pitchFamily="2" charset="-122"/>
              </a:rPr>
              <a:t>X</a:t>
            </a:r>
            <a:r>
              <a:rPr lang="en-US" altLang="zh-CN" baseline="-25000" dirty="0" err="1">
                <a:solidFill>
                  <a:srgbClr val="FF0000"/>
                </a:solidFill>
                <a:latin typeface="Times New Roman" panose="02020603050405020304" pitchFamily="18" charset="0"/>
                <a:ea typeface="宋体" panose="02010600030101010101" pitchFamily="2" charset="-122"/>
              </a:rPr>
              <a:t>mc</a:t>
            </a:r>
            <a:r>
              <a:rPr lang="zh-CN" altLang="en-US" dirty="0">
                <a:solidFill>
                  <a:srgbClr val="FF0000"/>
                </a:solidFill>
                <a:latin typeface="Times New Roman" panose="02020603050405020304" pitchFamily="18" charset="0"/>
                <a:ea typeface="宋体" panose="02010600030101010101" pitchFamily="2" charset="-122"/>
              </a:rPr>
              <a:t>越宽，则基区宽度效应对电流放大系数的影响越严重。</a:t>
            </a:r>
          </a:p>
        </p:txBody>
      </p:sp>
      <p:pic>
        <p:nvPicPr>
          <p:cNvPr id="7" name="Picture 5" descr="0322">
            <a:extLst>
              <a:ext uri="{FF2B5EF4-FFF2-40B4-BE49-F238E27FC236}">
                <a16:creationId xmlns:a16="http://schemas.microsoft.com/office/drawing/2014/main" id="{53D3032A-D43B-4A0F-90F3-9045CC6BABB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0604"/>
          <a:stretch/>
        </p:blipFill>
        <p:spPr bwMode="auto">
          <a:xfrm>
            <a:off x="5391095" y="2070412"/>
            <a:ext cx="3541954" cy="24387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4" name="Rectangle 8">
            <a:extLst>
              <a:ext uri="{FF2B5EF4-FFF2-40B4-BE49-F238E27FC236}">
                <a16:creationId xmlns:a16="http://schemas.microsoft.com/office/drawing/2014/main" id="{1CF0BB59-CF41-4C39-B9FA-4BA33BD9885B}"/>
              </a:ext>
            </a:extLst>
          </p:cNvPr>
          <p:cNvSpPr>
            <a:spLocks noGrp="1" noChangeArrowheads="1"/>
          </p:cNvSpPr>
          <p:nvPr>
            <p:ph type="title"/>
          </p:nvPr>
        </p:nvSpPr>
        <p:spPr>
          <a:xfrm>
            <a:off x="1150938" y="838200"/>
            <a:ext cx="7078662" cy="838200"/>
          </a:xfrm>
          <a:noFill/>
          <a:ln/>
        </p:spPr>
        <p:txBody>
          <a:bodyPr/>
          <a:lstStyle/>
          <a:p>
            <a:r>
              <a:rPr lang="en-US" altLang="zh-CN" sz="3200">
                <a:latin typeface="Times New Roman" panose="02020603050405020304" pitchFamily="18" charset="0"/>
                <a:ea typeface="宋体" panose="02010600030101010101" pitchFamily="2" charset="-122"/>
              </a:rPr>
              <a:t>3.1.2</a:t>
            </a:r>
            <a:r>
              <a:rPr lang="zh-CN" altLang="en-US" sz="3200">
                <a:latin typeface="Times New Roman" panose="02020603050405020304" pitchFamily="18" charset="0"/>
                <a:ea typeface="宋体" panose="02010600030101010101" pitchFamily="2" charset="-122"/>
              </a:rPr>
              <a:t>晶体管的制备工艺与杂质分布 </a:t>
            </a:r>
          </a:p>
        </p:txBody>
      </p:sp>
      <p:sp>
        <p:nvSpPr>
          <p:cNvPr id="45065" name="Rectangle 9">
            <a:extLst>
              <a:ext uri="{FF2B5EF4-FFF2-40B4-BE49-F238E27FC236}">
                <a16:creationId xmlns:a16="http://schemas.microsoft.com/office/drawing/2014/main" id="{6D2542E3-FD1C-481E-8249-C15679B79955}"/>
              </a:ext>
            </a:extLst>
          </p:cNvPr>
          <p:cNvSpPr>
            <a:spLocks noGrp="1" noChangeArrowheads="1"/>
          </p:cNvSpPr>
          <p:nvPr>
            <p:ph idx="1"/>
          </p:nvPr>
        </p:nvSpPr>
        <p:spPr>
          <a:xfrm>
            <a:off x="838200" y="1905000"/>
            <a:ext cx="7772400" cy="4648200"/>
          </a:xfrm>
          <a:noFill/>
          <a:ln/>
        </p:spPr>
        <p:txBody>
          <a:bodyPr/>
          <a:lstStyle/>
          <a:p>
            <a:pPr>
              <a:lnSpc>
                <a:spcPct val="90000"/>
              </a:lnSpc>
              <a:buFont typeface="Wingdings" panose="05000000000000000000" pitchFamily="2" charset="2"/>
              <a:buNone/>
            </a:pPr>
            <a:r>
              <a:rPr lang="en-US" altLang="zh-CN" sz="2400">
                <a:latin typeface="Times New Roman" panose="02020603050405020304" pitchFamily="18" charset="0"/>
                <a:ea typeface="宋体" panose="02010600030101010101" pitchFamily="2" charset="-122"/>
              </a:rPr>
              <a:t>2. </a:t>
            </a:r>
            <a:r>
              <a:rPr lang="zh-CN" altLang="en-US" sz="2400">
                <a:latin typeface="Times New Roman" panose="02020603050405020304" pitchFamily="18" charset="0"/>
                <a:ea typeface="宋体" panose="02010600030101010101" pitchFamily="2" charset="-122"/>
              </a:rPr>
              <a:t>平面晶体管 	</a:t>
            </a:r>
          </a:p>
          <a:p>
            <a:pPr>
              <a:lnSpc>
                <a:spcPct val="90000"/>
              </a:lnSpc>
              <a:buFont typeface="Wingdings" panose="05000000000000000000" pitchFamily="2" charset="2"/>
              <a:buNone/>
            </a:pPr>
            <a:r>
              <a:rPr lang="zh-CN" altLang="en-US" sz="2400">
                <a:latin typeface="Times New Roman" panose="02020603050405020304" pitchFamily="18" charset="0"/>
                <a:ea typeface="宋体" panose="02010600030101010101" pitchFamily="2" charset="-122"/>
              </a:rPr>
              <a:t>  平面晶体管结构与杂质分布如图所示</a:t>
            </a:r>
          </a:p>
          <a:p>
            <a:pPr>
              <a:lnSpc>
                <a:spcPct val="90000"/>
              </a:lnSpc>
              <a:buFont typeface="Wingdings" panose="05000000000000000000" pitchFamily="2" charset="2"/>
              <a:buNone/>
            </a:pPr>
            <a:endParaRPr lang="zh-CN" altLang="en-US" sz="240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None/>
            </a:pPr>
            <a:endParaRPr lang="zh-CN" altLang="en-US" sz="240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None/>
            </a:pPr>
            <a:endParaRPr lang="zh-CN" altLang="en-US" sz="240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None/>
            </a:pPr>
            <a:endParaRPr lang="zh-CN" altLang="en-US" sz="240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None/>
            </a:pPr>
            <a:endParaRPr lang="zh-CN" altLang="en-US" sz="240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None/>
            </a:pPr>
            <a:r>
              <a:rPr lang="zh-CN" altLang="en-US" sz="2400">
                <a:latin typeface="Times New Roman" panose="02020603050405020304" pitchFamily="18" charset="0"/>
                <a:ea typeface="宋体" panose="02010600030101010101" pitchFamily="2" charset="-122"/>
              </a:rPr>
              <a:t>     </a:t>
            </a:r>
          </a:p>
          <a:p>
            <a:pPr>
              <a:lnSpc>
                <a:spcPct val="90000"/>
              </a:lnSpc>
              <a:buFont typeface="Wingdings" panose="05000000000000000000" pitchFamily="2" charset="2"/>
              <a:buNone/>
            </a:pPr>
            <a:r>
              <a:rPr lang="zh-CN" altLang="en-US" sz="2400">
                <a:latin typeface="Times New Roman" panose="02020603050405020304" pitchFamily="18" charset="0"/>
                <a:ea typeface="宋体" panose="02010600030101010101" pitchFamily="2" charset="-122"/>
              </a:rPr>
              <a:t>           </a:t>
            </a:r>
            <a:r>
              <a:rPr lang="zh-CN" altLang="en-US" sz="1600">
                <a:latin typeface="Times New Roman" panose="02020603050405020304" pitchFamily="18" charset="0"/>
                <a:ea typeface="宋体" panose="02010600030101010101" pitchFamily="2" charset="-122"/>
              </a:rPr>
              <a:t>平面工艺最主要的特点是：利用</a:t>
            </a:r>
            <a:r>
              <a:rPr lang="en-US" altLang="zh-CN" sz="1600">
                <a:latin typeface="Times New Roman" panose="02020603050405020304" pitchFamily="18" charset="0"/>
                <a:ea typeface="宋体" panose="02010600030101010101" pitchFamily="2" charset="-122"/>
              </a:rPr>
              <a:t>SiO</a:t>
            </a:r>
            <a:r>
              <a:rPr lang="en-US" altLang="zh-CN" sz="1600" baseline="-30000">
                <a:latin typeface="Times New Roman" panose="02020603050405020304" pitchFamily="18" charset="0"/>
                <a:ea typeface="宋体" panose="02010600030101010101" pitchFamily="2" charset="-122"/>
              </a:rPr>
              <a:t>2</a:t>
            </a:r>
            <a:r>
              <a:rPr lang="zh-CN" altLang="en-US" sz="1600">
                <a:latin typeface="Times New Roman" panose="02020603050405020304" pitchFamily="18" charset="0"/>
                <a:ea typeface="宋体" panose="02010600030101010101" pitchFamily="2" charset="-122"/>
              </a:rPr>
              <a:t>稳定的化学性能，能耐高温，具有掩蔽杂质原子扩散和良好的绝缘性能，与光刻技术相配合，可进行选择扩散，这样使平面晶体管具有更为合理的电极形状，薄的基区，钝化的表面，因此在功率、噪声、稳定性、可靠性等方面达到一个较高的水平。</a:t>
            </a:r>
            <a:r>
              <a:rPr lang="zh-CN" altLang="en-US" sz="2400">
                <a:latin typeface="Times New Roman" panose="02020603050405020304" pitchFamily="18" charset="0"/>
                <a:ea typeface="宋体" panose="02010600030101010101" pitchFamily="2" charset="-122"/>
              </a:rPr>
              <a:t> </a:t>
            </a:r>
          </a:p>
        </p:txBody>
      </p:sp>
      <p:sp>
        <p:nvSpPr>
          <p:cNvPr id="45067" name="Rectangle 11">
            <a:extLst>
              <a:ext uri="{FF2B5EF4-FFF2-40B4-BE49-F238E27FC236}">
                <a16:creationId xmlns:a16="http://schemas.microsoft.com/office/drawing/2014/main" id="{880F88B9-0A07-445B-A274-32D2D47BB924}"/>
              </a:ext>
            </a:extLst>
          </p:cNvPr>
          <p:cNvSpPr>
            <a:spLocks noChangeArrowheads="1"/>
          </p:cNvSpPr>
          <p:nvPr/>
        </p:nvSpPr>
        <p:spPr bwMode="auto">
          <a:xfrm>
            <a:off x="2514600" y="4724400"/>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200">
                <a:latin typeface="Times New Roman" panose="02020603050405020304" pitchFamily="18" charset="0"/>
                <a:ea typeface="宋体" panose="02010600030101010101" pitchFamily="2" charset="-122"/>
              </a:rPr>
              <a:t>（</a:t>
            </a:r>
            <a:r>
              <a:rPr lang="en-US" altLang="zh-CN" sz="1200">
                <a:latin typeface="Times New Roman" panose="02020603050405020304" pitchFamily="18" charset="0"/>
                <a:ea typeface="宋体" panose="02010600030101010101" pitchFamily="2" charset="-122"/>
              </a:rPr>
              <a:t>a</a:t>
            </a:r>
            <a:r>
              <a:rPr lang="zh-CN" altLang="en-US" sz="1200">
                <a:latin typeface="Times New Roman" panose="02020603050405020304" pitchFamily="18" charset="0"/>
                <a:ea typeface="宋体" panose="02010600030101010101" pitchFamily="2" charset="-122"/>
              </a:rPr>
              <a:t>）管芯结构     （</a:t>
            </a:r>
            <a:r>
              <a:rPr lang="en-US" altLang="zh-CN" sz="1200">
                <a:latin typeface="Times New Roman" panose="02020603050405020304" pitchFamily="18" charset="0"/>
                <a:ea typeface="宋体" panose="02010600030101010101" pitchFamily="2" charset="-122"/>
              </a:rPr>
              <a:t>b</a:t>
            </a:r>
            <a:r>
              <a:rPr lang="zh-CN" altLang="en-US" sz="1200">
                <a:latin typeface="Times New Roman" panose="02020603050405020304" pitchFamily="18" charset="0"/>
                <a:ea typeface="宋体" panose="02010600030101010101" pitchFamily="2" charset="-122"/>
              </a:rPr>
              <a:t>）杂质分布 </a:t>
            </a:r>
          </a:p>
          <a:p>
            <a:pPr algn="ctr"/>
            <a:r>
              <a:rPr lang="zh-CN" altLang="en-US" sz="1200">
                <a:latin typeface="Times New Roman" panose="02020603050405020304" pitchFamily="18" charset="0"/>
                <a:ea typeface="宋体" panose="02010600030101010101" pitchFamily="2" charset="-122"/>
              </a:rPr>
              <a:t>图</a:t>
            </a:r>
            <a:r>
              <a:rPr lang="en-US" altLang="zh-CN" sz="1200">
                <a:latin typeface="Times New Roman" panose="02020603050405020304" pitchFamily="18" charset="0"/>
                <a:ea typeface="宋体" panose="02010600030101010101" pitchFamily="2" charset="-122"/>
              </a:rPr>
              <a:t>3-4  </a:t>
            </a:r>
            <a:r>
              <a:rPr lang="zh-CN" altLang="en-US" sz="1200">
                <a:latin typeface="Times New Roman" panose="02020603050405020304" pitchFamily="18" charset="0"/>
                <a:ea typeface="宋体" panose="02010600030101010101" pitchFamily="2" charset="-122"/>
              </a:rPr>
              <a:t>硅平面晶体管的结构与杂质分布 </a:t>
            </a:r>
          </a:p>
        </p:txBody>
      </p:sp>
      <p:pic>
        <p:nvPicPr>
          <p:cNvPr id="45068" name="Picture 12" descr="0304">
            <a:extLst>
              <a:ext uri="{FF2B5EF4-FFF2-40B4-BE49-F238E27FC236}">
                <a16:creationId xmlns:a16="http://schemas.microsoft.com/office/drawing/2014/main" id="{44A41FC8-96A7-4718-8139-AF6F7183C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743200"/>
            <a:ext cx="4548188" cy="19192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5">
            <a:extLst>
              <a:ext uri="{FF2B5EF4-FFF2-40B4-BE49-F238E27FC236}">
                <a16:creationId xmlns:a16="http://schemas.microsoft.com/office/drawing/2014/main" id="{4629A82F-FD06-4637-86F3-EC99F7397202}"/>
              </a:ext>
            </a:extLst>
          </p:cNvPr>
          <p:cNvGraphicFramePr>
            <a:graphicFrameLocks noChangeAspect="1"/>
          </p:cNvGraphicFramePr>
          <p:nvPr/>
        </p:nvGraphicFramePr>
        <p:xfrm>
          <a:off x="3886200" y="1905000"/>
          <a:ext cx="1066800" cy="504825"/>
        </p:xfrm>
        <a:graphic>
          <a:graphicData uri="http://schemas.openxmlformats.org/presentationml/2006/ole">
            <mc:AlternateContent xmlns:mc="http://schemas.openxmlformats.org/markup-compatibility/2006">
              <mc:Choice xmlns:v="urn:schemas-microsoft-com:vml" Requires="v">
                <p:oleObj spid="_x0000_s478254" name="Equation" r:id="rId3" imgW="901440" imgH="431640" progId="Equation.DSMT4">
                  <p:embed/>
                </p:oleObj>
              </mc:Choice>
              <mc:Fallback>
                <p:oleObj name="Equation" r:id="rId3" imgW="901440" imgH="431640" progId="Equation.DSMT4">
                  <p:embed/>
                  <p:pic>
                    <p:nvPicPr>
                      <p:cNvPr id="24578" name="Object 5">
                        <a:extLst>
                          <a:ext uri="{FF2B5EF4-FFF2-40B4-BE49-F238E27FC236}">
                            <a16:creationId xmlns:a16="http://schemas.microsoft.com/office/drawing/2014/main" id="{4629A82F-FD06-4637-86F3-EC99F7397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905000"/>
                        <a:ext cx="1066800"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2580" name="Object 4">
            <a:extLst>
              <a:ext uri="{FF2B5EF4-FFF2-40B4-BE49-F238E27FC236}">
                <a16:creationId xmlns:a16="http://schemas.microsoft.com/office/drawing/2014/main" id="{6D7EA5B8-D7A2-43F9-AE0D-3854A8902C12}"/>
              </a:ext>
            </a:extLst>
          </p:cNvPr>
          <p:cNvGraphicFramePr>
            <a:graphicFrameLocks noChangeAspect="1"/>
          </p:cNvGraphicFramePr>
          <p:nvPr>
            <p:extLst>
              <p:ext uri="{D42A27DB-BD31-4B8C-83A1-F6EECF244321}">
                <p14:modId xmlns:p14="http://schemas.microsoft.com/office/powerpoint/2010/main" val="1268641167"/>
              </p:ext>
            </p:extLst>
          </p:nvPr>
        </p:nvGraphicFramePr>
        <p:xfrm>
          <a:off x="2178050" y="3048000"/>
          <a:ext cx="2570163" cy="554038"/>
        </p:xfrm>
        <a:graphic>
          <a:graphicData uri="http://schemas.openxmlformats.org/presentationml/2006/ole">
            <mc:AlternateContent xmlns:mc="http://schemas.openxmlformats.org/markup-compatibility/2006">
              <mc:Choice xmlns:v="urn:schemas-microsoft-com:vml" Requires="v">
                <p:oleObj spid="_x0000_s478255" name="Equation" r:id="rId5" imgW="2006280" imgH="431640" progId="Equation.DSMT4">
                  <p:embed/>
                </p:oleObj>
              </mc:Choice>
              <mc:Fallback>
                <p:oleObj name="Equation" r:id="rId5" imgW="2006280" imgH="431640" progId="Equation.DSMT4">
                  <p:embed/>
                  <p:pic>
                    <p:nvPicPr>
                      <p:cNvPr id="152580" name="Object 4">
                        <a:extLst>
                          <a:ext uri="{FF2B5EF4-FFF2-40B4-BE49-F238E27FC236}">
                            <a16:creationId xmlns:a16="http://schemas.microsoft.com/office/drawing/2014/main" id="{6D7EA5B8-D7A2-43F9-AE0D-3854A8902C12}"/>
                          </a:ext>
                        </a:extLst>
                      </p:cNvPr>
                      <p:cNvPicPr>
                        <a:picLocks noChangeAspect="1" noChangeArrowheads="1"/>
                      </p:cNvPicPr>
                      <p:nvPr/>
                    </p:nvPicPr>
                    <p:blipFill>
                      <a:blip r:embed="rId6"/>
                      <a:srcRect/>
                      <a:stretch>
                        <a:fillRect/>
                      </a:stretch>
                    </p:blipFill>
                    <p:spPr bwMode="auto">
                      <a:xfrm>
                        <a:off x="2178050" y="3048000"/>
                        <a:ext cx="2570163"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0" name="Rectangle 6">
            <a:extLst>
              <a:ext uri="{FF2B5EF4-FFF2-40B4-BE49-F238E27FC236}">
                <a16:creationId xmlns:a16="http://schemas.microsoft.com/office/drawing/2014/main" id="{332E113E-A5E5-42B2-B102-0EEDCCEE4C89}"/>
              </a:ext>
            </a:extLst>
          </p:cNvPr>
          <p:cNvSpPr>
            <a:spLocks noChangeArrowheads="1"/>
          </p:cNvSpPr>
          <p:nvPr/>
        </p:nvSpPr>
        <p:spPr bwMode="auto">
          <a:xfrm>
            <a:off x="381000" y="932548"/>
            <a:ext cx="8305800" cy="84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nSpc>
                <a:spcPct val="130000"/>
              </a:lnSpc>
            </a:pPr>
            <a:r>
              <a:rPr lang="zh-CN" altLang="en-US"/>
              <a:t>理想情况下，在共发射集电路中，当集电结偏压</a:t>
            </a:r>
            <a:r>
              <a:rPr lang="en-US" altLang="zh-CN" i="1"/>
              <a:t>V</a:t>
            </a:r>
            <a:r>
              <a:rPr lang="en-US" altLang="zh-CN" i="1" baseline="-30000"/>
              <a:t>CE</a:t>
            </a:r>
            <a:r>
              <a:rPr lang="en-US" altLang="zh-CN"/>
              <a:t>&gt;0</a:t>
            </a:r>
            <a:r>
              <a:rPr lang="zh-CN" altLang="en-US"/>
              <a:t>，对给定的基极电流</a:t>
            </a:r>
            <a:r>
              <a:rPr lang="en-US" altLang="zh-CN" i="1"/>
              <a:t>I</a:t>
            </a:r>
            <a:r>
              <a:rPr lang="en-US" altLang="zh-CN" i="1" baseline="-30000"/>
              <a:t>B</a:t>
            </a:r>
            <a:r>
              <a:rPr lang="zh-CN" altLang="en-US"/>
              <a:t>，集电极电流</a:t>
            </a:r>
            <a:r>
              <a:rPr lang="en-US" altLang="zh-CN" i="1"/>
              <a:t>I</a:t>
            </a:r>
            <a:r>
              <a:rPr lang="en-US" altLang="zh-CN" i="1" baseline="-30000"/>
              <a:t>C</a:t>
            </a:r>
            <a:r>
              <a:rPr lang="zh-CN" altLang="en-US"/>
              <a:t>与</a:t>
            </a:r>
            <a:r>
              <a:rPr lang="en-US" altLang="zh-CN" i="1"/>
              <a:t>V</a:t>
            </a:r>
            <a:r>
              <a:rPr lang="en-US" altLang="zh-CN" i="1" baseline="-30000"/>
              <a:t>CE</a:t>
            </a:r>
            <a:r>
              <a:rPr lang="zh-CN" altLang="en-US"/>
              <a:t>无关，</a:t>
            </a:r>
            <a:r>
              <a:rPr lang="en-US" altLang="zh-CN" i="1"/>
              <a:t>I</a:t>
            </a:r>
            <a:r>
              <a:rPr lang="en-US" altLang="zh-CN" i="1" baseline="-30000"/>
              <a:t>C</a:t>
            </a:r>
            <a:r>
              <a:rPr lang="en-US" altLang="zh-CN" i="1"/>
              <a:t>-V</a:t>
            </a:r>
            <a:r>
              <a:rPr lang="en-US" altLang="zh-CN" i="1" baseline="-30000"/>
              <a:t>CE</a:t>
            </a:r>
            <a:r>
              <a:rPr lang="zh-CN" altLang="en-US"/>
              <a:t>曲线斜率应为零。</a:t>
            </a:r>
          </a:p>
        </p:txBody>
      </p:sp>
      <p:sp>
        <p:nvSpPr>
          <p:cNvPr id="152584" name="Rectangle 8">
            <a:extLst>
              <a:ext uri="{FF2B5EF4-FFF2-40B4-BE49-F238E27FC236}">
                <a16:creationId xmlns:a16="http://schemas.microsoft.com/office/drawing/2014/main" id="{3F7B4200-949E-4DD0-916D-B59EB7E1B4B1}"/>
              </a:ext>
            </a:extLst>
          </p:cNvPr>
          <p:cNvSpPr>
            <a:spLocks noChangeArrowheads="1"/>
          </p:cNvSpPr>
          <p:nvPr/>
        </p:nvSpPr>
        <p:spPr bwMode="auto">
          <a:xfrm>
            <a:off x="457200" y="2451729"/>
            <a:ext cx="8458200" cy="79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a:t>由于基区宽度调变效应，集电极电流</a:t>
            </a:r>
            <a:r>
              <a:rPr lang="en-US" altLang="zh-CN" i="1"/>
              <a:t>I</a:t>
            </a:r>
            <a:r>
              <a:rPr lang="en-US" altLang="zh-CN" i="1" baseline="-30000"/>
              <a:t>C</a:t>
            </a:r>
            <a:r>
              <a:rPr lang="zh-CN" altLang="en-US"/>
              <a:t>随</a:t>
            </a:r>
            <a:r>
              <a:rPr lang="en-US" altLang="zh-CN" i="1"/>
              <a:t>V</a:t>
            </a:r>
            <a:r>
              <a:rPr lang="en-US" altLang="zh-CN" i="1" baseline="-30000"/>
              <a:t>CE</a:t>
            </a:r>
            <a:r>
              <a:rPr lang="zh-CN" altLang="en-US"/>
              <a:t>增加而增加，导致输出电导不为零。</a:t>
            </a:r>
          </a:p>
        </p:txBody>
      </p:sp>
      <p:sp>
        <p:nvSpPr>
          <p:cNvPr id="24582" name="Rectangle 10">
            <a:extLst>
              <a:ext uri="{FF2B5EF4-FFF2-40B4-BE49-F238E27FC236}">
                <a16:creationId xmlns:a16="http://schemas.microsoft.com/office/drawing/2014/main" id="{CED805B8-969A-445C-8BFA-44500BD7C659}"/>
              </a:ext>
            </a:extLst>
          </p:cNvPr>
          <p:cNvSpPr>
            <a:spLocks noChangeArrowheads="1"/>
          </p:cNvSpPr>
          <p:nvPr/>
        </p:nvSpPr>
        <p:spPr bwMode="auto">
          <a:xfrm>
            <a:off x="508996" y="383321"/>
            <a:ext cx="76690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t>基区宽度调变效应使</a:t>
            </a:r>
            <a:r>
              <a:rPr lang="zh-CN" altLang="en-US" dirty="0">
                <a:solidFill>
                  <a:schemeClr val="accent2"/>
                </a:solidFill>
              </a:rPr>
              <a:t>输出电流呈现非饱和特性</a:t>
            </a:r>
            <a:r>
              <a:rPr lang="zh-CN" altLang="en-US" dirty="0"/>
              <a:t>，即输出电导不为零</a:t>
            </a:r>
          </a:p>
        </p:txBody>
      </p:sp>
      <p:pic>
        <p:nvPicPr>
          <p:cNvPr id="152587" name="Picture 11" descr="图片2">
            <a:extLst>
              <a:ext uri="{FF2B5EF4-FFF2-40B4-BE49-F238E27FC236}">
                <a16:creationId xmlns:a16="http://schemas.microsoft.com/office/drawing/2014/main" id="{05286E37-C8B9-464E-B130-C4B6F43B36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834" y="3843667"/>
            <a:ext cx="1981200"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Rectangle 13">
            <a:extLst>
              <a:ext uri="{FF2B5EF4-FFF2-40B4-BE49-F238E27FC236}">
                <a16:creationId xmlns:a16="http://schemas.microsoft.com/office/drawing/2014/main" id="{00A4C749-AAD6-4236-82F7-A7AA39B67AF8}"/>
              </a:ext>
            </a:extLst>
          </p:cNvPr>
          <p:cNvSpPr>
            <a:spLocks noChangeArrowheads="1"/>
          </p:cNvSpPr>
          <p:nvPr/>
        </p:nvSpPr>
        <p:spPr bwMode="auto">
          <a:xfrm>
            <a:off x="2286000" y="1828800"/>
            <a:ext cx="1475084" cy="449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nSpc>
                <a:spcPct val="130000"/>
              </a:lnSpc>
            </a:pPr>
            <a:r>
              <a:rPr lang="zh-CN" altLang="en-US"/>
              <a:t>即输出电导</a:t>
            </a:r>
          </a:p>
        </p:txBody>
      </p:sp>
      <p:grpSp>
        <p:nvGrpSpPr>
          <p:cNvPr id="2" name="Group 21">
            <a:extLst>
              <a:ext uri="{FF2B5EF4-FFF2-40B4-BE49-F238E27FC236}">
                <a16:creationId xmlns:a16="http://schemas.microsoft.com/office/drawing/2014/main" id="{C90AB09D-CF1C-4AE6-B2BA-3663DC23837F}"/>
              </a:ext>
            </a:extLst>
          </p:cNvPr>
          <p:cNvGrpSpPr>
            <a:grpSpLocks/>
          </p:cNvGrpSpPr>
          <p:nvPr/>
        </p:nvGrpSpPr>
        <p:grpSpPr bwMode="auto">
          <a:xfrm>
            <a:off x="3252225" y="3894957"/>
            <a:ext cx="3570288" cy="2465387"/>
            <a:chOff x="3120" y="2544"/>
            <a:chExt cx="2249" cy="1553"/>
          </a:xfrm>
        </p:grpSpPr>
        <p:pic>
          <p:nvPicPr>
            <p:cNvPr id="24587" name="Picture 12" descr="图片3">
              <a:extLst>
                <a:ext uri="{FF2B5EF4-FFF2-40B4-BE49-F238E27FC236}">
                  <a16:creationId xmlns:a16="http://schemas.microsoft.com/office/drawing/2014/main" id="{65E157DC-3BD0-437B-B49B-0B086F41EE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0" y="2544"/>
              <a:ext cx="1656" cy="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8" name="Line 14">
              <a:extLst>
                <a:ext uri="{FF2B5EF4-FFF2-40B4-BE49-F238E27FC236}">
                  <a16:creationId xmlns:a16="http://schemas.microsoft.com/office/drawing/2014/main" id="{FED52443-4808-477A-941C-3C35E10076B6}"/>
                </a:ext>
              </a:extLst>
            </p:cNvPr>
            <p:cNvSpPr>
              <a:spLocks noChangeShapeType="1"/>
            </p:cNvSpPr>
            <p:nvPr/>
          </p:nvSpPr>
          <p:spPr bwMode="auto">
            <a:xfrm>
              <a:off x="3552" y="2784"/>
              <a:ext cx="1008" cy="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4589" name="Text Box 15">
              <a:extLst>
                <a:ext uri="{FF2B5EF4-FFF2-40B4-BE49-F238E27FC236}">
                  <a16:creationId xmlns:a16="http://schemas.microsoft.com/office/drawing/2014/main" id="{C1FF0FD4-BE33-4243-ACAD-718FED2B9633}"/>
                </a:ext>
              </a:extLst>
            </p:cNvPr>
            <p:cNvSpPr txBox="1">
              <a:spLocks noChangeArrowheads="1"/>
            </p:cNvSpPr>
            <p:nvPr/>
          </p:nvSpPr>
          <p:spPr bwMode="auto">
            <a:xfrm>
              <a:off x="4800" y="2928"/>
              <a:ext cx="56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a:solidFill>
                    <a:srgbClr val="0000FF"/>
                  </a:solidFill>
                </a:rPr>
                <a:t>理想情况</a:t>
              </a:r>
            </a:p>
          </p:txBody>
        </p:sp>
        <p:sp>
          <p:nvSpPr>
            <p:cNvPr id="24590" name="Line 16">
              <a:extLst>
                <a:ext uri="{FF2B5EF4-FFF2-40B4-BE49-F238E27FC236}">
                  <a16:creationId xmlns:a16="http://schemas.microsoft.com/office/drawing/2014/main" id="{74DAF138-6F47-4883-A060-89ADDDE25A46}"/>
                </a:ext>
              </a:extLst>
            </p:cNvPr>
            <p:cNvSpPr>
              <a:spLocks noChangeShapeType="1"/>
            </p:cNvSpPr>
            <p:nvPr/>
          </p:nvSpPr>
          <p:spPr bwMode="auto">
            <a:xfrm>
              <a:off x="3504" y="3024"/>
              <a:ext cx="1008" cy="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4591" name="Line 17">
              <a:extLst>
                <a:ext uri="{FF2B5EF4-FFF2-40B4-BE49-F238E27FC236}">
                  <a16:creationId xmlns:a16="http://schemas.microsoft.com/office/drawing/2014/main" id="{B959A556-610F-4A5B-A9B6-386AE6612D33}"/>
                </a:ext>
              </a:extLst>
            </p:cNvPr>
            <p:cNvSpPr>
              <a:spLocks noChangeShapeType="1"/>
            </p:cNvSpPr>
            <p:nvPr/>
          </p:nvSpPr>
          <p:spPr bwMode="auto">
            <a:xfrm>
              <a:off x="3504" y="3216"/>
              <a:ext cx="1008" cy="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4592" name="Line 18">
              <a:extLst>
                <a:ext uri="{FF2B5EF4-FFF2-40B4-BE49-F238E27FC236}">
                  <a16:creationId xmlns:a16="http://schemas.microsoft.com/office/drawing/2014/main" id="{878CA157-8B45-41B5-A3D4-F409AB1CAF6C}"/>
                </a:ext>
              </a:extLst>
            </p:cNvPr>
            <p:cNvSpPr>
              <a:spLocks noChangeShapeType="1"/>
            </p:cNvSpPr>
            <p:nvPr/>
          </p:nvSpPr>
          <p:spPr bwMode="auto">
            <a:xfrm>
              <a:off x="3504" y="3408"/>
              <a:ext cx="1008" cy="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4593" name="Line 19">
              <a:extLst>
                <a:ext uri="{FF2B5EF4-FFF2-40B4-BE49-F238E27FC236}">
                  <a16:creationId xmlns:a16="http://schemas.microsoft.com/office/drawing/2014/main" id="{B26B24F7-2F05-478F-8F35-E1BC1793B9F9}"/>
                </a:ext>
              </a:extLst>
            </p:cNvPr>
            <p:cNvSpPr>
              <a:spLocks noChangeShapeType="1"/>
            </p:cNvSpPr>
            <p:nvPr/>
          </p:nvSpPr>
          <p:spPr bwMode="auto">
            <a:xfrm flipV="1">
              <a:off x="4560" y="3072"/>
              <a:ext cx="288" cy="9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7" name="Text Box 4">
            <a:extLst>
              <a:ext uri="{FF2B5EF4-FFF2-40B4-BE49-F238E27FC236}">
                <a16:creationId xmlns:a16="http://schemas.microsoft.com/office/drawing/2014/main" id="{FEF321E0-71B1-4494-9377-EF71DE0A674A}"/>
              </a:ext>
            </a:extLst>
          </p:cNvPr>
          <p:cNvSpPr txBox="1">
            <a:spLocks noChangeArrowheads="1"/>
          </p:cNvSpPr>
          <p:nvPr/>
        </p:nvSpPr>
        <p:spPr bwMode="auto">
          <a:xfrm>
            <a:off x="5919225" y="4885557"/>
            <a:ext cx="27675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600" dirty="0">
                <a:latin typeface="Times New Roman" panose="02020603050405020304" pitchFamily="18" charset="0"/>
                <a:ea typeface="宋体" panose="02010600030101010101" pitchFamily="2" charset="-122"/>
              </a:rPr>
              <a:t>基区宽变效应表现在晶体管输出特性曲线族上，</a:t>
            </a:r>
            <a:r>
              <a:rPr lang="zh-CN" altLang="en-US" sz="1600" dirty="0">
                <a:solidFill>
                  <a:srgbClr val="FF0000"/>
                </a:solidFill>
                <a:latin typeface="Times New Roman" panose="02020603050405020304" pitchFamily="18" charset="0"/>
                <a:ea typeface="宋体" panose="02010600030101010101" pitchFamily="2" charset="-122"/>
              </a:rPr>
              <a:t>曲线随外加电压增加而倾斜上升。</a:t>
            </a:r>
          </a:p>
        </p:txBody>
      </p:sp>
    </p:spTree>
    <p:extLst>
      <p:ext uri="{BB962C8B-B14F-4D97-AF65-F5344CB8AC3E}">
        <p14:creationId xmlns:p14="http://schemas.microsoft.com/office/powerpoint/2010/main" val="20297503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2580"/>
                                        </p:tgtEl>
                                        <p:attrNameLst>
                                          <p:attrName>style.visibility</p:attrName>
                                        </p:attrNameLst>
                                      </p:cBhvr>
                                      <p:to>
                                        <p:strVal val="visible"/>
                                      </p:to>
                                    </p:set>
                                    <p:animEffect transition="in" filter="blinds(horizontal)">
                                      <p:cBhvr>
                                        <p:cTn id="7" dur="500"/>
                                        <p:tgtEl>
                                          <p:spTgt spid="15258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2584"/>
                                        </p:tgtEl>
                                        <p:attrNameLst>
                                          <p:attrName>style.visibility</p:attrName>
                                        </p:attrNameLst>
                                      </p:cBhvr>
                                      <p:to>
                                        <p:strVal val="visible"/>
                                      </p:to>
                                    </p:set>
                                    <p:animEffect transition="in" filter="blinds(horizontal)">
                                      <p:cBhvr>
                                        <p:cTn id="10" dur="500"/>
                                        <p:tgtEl>
                                          <p:spTgt spid="152584"/>
                                        </p:tgtEl>
                                      </p:cBhvr>
                                    </p:animEffect>
                                  </p:childTnLst>
                                </p:cTn>
                              </p:par>
                              <p:par>
                                <p:cTn id="11" presetID="3" presetClass="entr" presetSubtype="10" fill="hold" nodeType="withEffect">
                                  <p:stCondLst>
                                    <p:cond delay="0"/>
                                  </p:stCondLst>
                                  <p:childTnLst>
                                    <p:set>
                                      <p:cBhvr>
                                        <p:cTn id="12" dur="1" fill="hold">
                                          <p:stCondLst>
                                            <p:cond delay="0"/>
                                          </p:stCondLst>
                                        </p:cTn>
                                        <p:tgtEl>
                                          <p:spTgt spid="152587"/>
                                        </p:tgtEl>
                                        <p:attrNameLst>
                                          <p:attrName>style.visibility</p:attrName>
                                        </p:attrNameLst>
                                      </p:cBhvr>
                                      <p:to>
                                        <p:strVal val="visible"/>
                                      </p:to>
                                    </p:set>
                                    <p:animEffect transition="in" filter="blinds(horizontal)">
                                      <p:cBhvr>
                                        <p:cTn id="13" dur="500"/>
                                        <p:tgtEl>
                                          <p:spTgt spid="152587"/>
                                        </p:tgtEl>
                                      </p:cBhvr>
                                    </p:animEffect>
                                  </p:childTnLst>
                                </p:cTn>
                              </p:par>
                              <p:par>
                                <p:cTn id="14" presetID="3"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0" name="Text Box 4">
            <a:extLst>
              <a:ext uri="{FF2B5EF4-FFF2-40B4-BE49-F238E27FC236}">
                <a16:creationId xmlns:a16="http://schemas.microsoft.com/office/drawing/2014/main" id="{DC2F52DC-BB9A-4FFB-A802-B908F951A51A}"/>
              </a:ext>
            </a:extLst>
          </p:cNvPr>
          <p:cNvSpPr txBox="1">
            <a:spLocks noChangeArrowheads="1"/>
          </p:cNvSpPr>
          <p:nvPr/>
        </p:nvSpPr>
        <p:spPr bwMode="auto">
          <a:xfrm>
            <a:off x="128930" y="263545"/>
            <a:ext cx="80645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latin typeface="Times New Roman" panose="02020603050405020304" pitchFamily="18" charset="0"/>
                <a:ea typeface="宋体" panose="02010600030101010101" pitchFamily="2" charset="-122"/>
              </a:rPr>
              <a:t>5.  </a:t>
            </a:r>
            <a:r>
              <a:rPr lang="zh-CN" altLang="en-US" dirty="0">
                <a:latin typeface="Times New Roman" panose="02020603050405020304" pitchFamily="18" charset="0"/>
                <a:ea typeface="宋体" panose="02010600030101010101" pitchFamily="2" charset="-122"/>
              </a:rPr>
              <a:t>温度对电流放大系数的影响</a:t>
            </a:r>
          </a:p>
        </p:txBody>
      </p:sp>
      <p:sp>
        <p:nvSpPr>
          <p:cNvPr id="208901" name="Text Box 5">
            <a:extLst>
              <a:ext uri="{FF2B5EF4-FFF2-40B4-BE49-F238E27FC236}">
                <a16:creationId xmlns:a16="http://schemas.microsoft.com/office/drawing/2014/main" id="{C54491A6-8636-48E3-964B-3D723406218A}"/>
              </a:ext>
            </a:extLst>
          </p:cNvPr>
          <p:cNvSpPr txBox="1">
            <a:spLocks noChangeArrowheads="1"/>
          </p:cNvSpPr>
          <p:nvPr/>
        </p:nvSpPr>
        <p:spPr bwMode="auto">
          <a:xfrm>
            <a:off x="253998" y="701988"/>
            <a:ext cx="86360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latin typeface="Times New Roman" panose="02020603050405020304" pitchFamily="18" charset="0"/>
                <a:ea typeface="宋体" panose="02010600030101010101" pitchFamily="2" charset="-122"/>
              </a:rPr>
              <a:t>温度对电流放大系数的影响是比较显著的，当温度升高时，</a:t>
            </a:r>
            <a:r>
              <a:rPr lang="en-US" altLang="zh-CN" i="1" dirty="0">
                <a:latin typeface="Times New Roman" panose="02020603050405020304" pitchFamily="18" charset="0"/>
                <a:ea typeface="宋体" panose="02010600030101010101" pitchFamily="2" charset="-122"/>
              </a:rPr>
              <a:t>β</a:t>
            </a:r>
            <a:r>
              <a:rPr lang="en-US" altLang="zh-CN" baseline="-25000" dirty="0">
                <a:latin typeface="Times New Roman" panose="02020603050405020304" pitchFamily="18" charset="0"/>
                <a:ea typeface="宋体" panose="02010600030101010101" pitchFamily="2" charset="-122"/>
              </a:rPr>
              <a:t>0</a:t>
            </a:r>
            <a:r>
              <a:rPr lang="zh-CN" altLang="en-US" dirty="0">
                <a:latin typeface="Times New Roman" panose="02020603050405020304" pitchFamily="18" charset="0"/>
                <a:ea typeface="宋体" panose="02010600030101010101" pitchFamily="2" charset="-122"/>
              </a:rPr>
              <a:t>会随之增大</a:t>
            </a:r>
          </a:p>
        </p:txBody>
      </p:sp>
      <p:pic>
        <p:nvPicPr>
          <p:cNvPr id="208902" name="Picture 6" descr="0323">
            <a:extLst>
              <a:ext uri="{FF2B5EF4-FFF2-40B4-BE49-F238E27FC236}">
                <a16:creationId xmlns:a16="http://schemas.microsoft.com/office/drawing/2014/main" id="{D835BBAF-5163-4227-A4CD-E8AB7B4AF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5" y="1844824"/>
            <a:ext cx="2952328" cy="2608556"/>
          </a:xfrm>
          <a:prstGeom prst="rect">
            <a:avLst/>
          </a:prstGeom>
          <a:noFill/>
          <a:extLst>
            <a:ext uri="{909E8E84-426E-40DD-AFC4-6F175D3DCCD1}">
              <a14:hiddenFill xmlns:a14="http://schemas.microsoft.com/office/drawing/2010/main">
                <a:solidFill>
                  <a:srgbClr val="FFFFFF"/>
                </a:solidFill>
              </a14:hiddenFill>
            </a:ext>
          </a:extLst>
        </p:spPr>
      </p:pic>
      <p:sp>
        <p:nvSpPr>
          <p:cNvPr id="208903" name="Text Box 7">
            <a:extLst>
              <a:ext uri="{FF2B5EF4-FFF2-40B4-BE49-F238E27FC236}">
                <a16:creationId xmlns:a16="http://schemas.microsoft.com/office/drawing/2014/main" id="{CE53B41F-A64D-47A6-BB17-1FC318B97BF7}"/>
              </a:ext>
            </a:extLst>
          </p:cNvPr>
          <p:cNvSpPr txBox="1">
            <a:spLocks noChangeArrowheads="1"/>
          </p:cNvSpPr>
          <p:nvPr/>
        </p:nvSpPr>
        <p:spPr bwMode="auto">
          <a:xfrm>
            <a:off x="3347864" y="1700808"/>
            <a:ext cx="5472608"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latin typeface="Times New Roman" panose="02020603050405020304" pitchFamily="18" charset="0"/>
                <a:ea typeface="宋体" panose="02010600030101010101" pitchFamily="2" charset="-122"/>
              </a:rPr>
              <a:t>主要原因是</a:t>
            </a:r>
            <a:r>
              <a:rPr lang="zh-CN" altLang="en-US" dirty="0">
                <a:latin typeface="Times New Roman" panose="02020603050405020304" pitchFamily="18" charset="0"/>
                <a:ea typeface="宋体" panose="02010600030101010101" pitchFamily="2" charset="-122"/>
                <a:sym typeface="Wingdings" panose="05000000000000000000" pitchFamily="2" charset="2"/>
              </a:rPr>
              <a:t>（</a:t>
            </a:r>
            <a:r>
              <a:rPr lang="en-US" altLang="zh-CN" dirty="0">
                <a:latin typeface="Times New Roman" panose="02020603050405020304" pitchFamily="18" charset="0"/>
                <a:ea typeface="宋体" panose="02010600030101010101" pitchFamily="2" charset="-122"/>
                <a:sym typeface="Wingdings" panose="05000000000000000000" pitchFamily="2" charset="2"/>
              </a:rPr>
              <a:t>1</a:t>
            </a:r>
            <a:r>
              <a:rPr lang="zh-CN" altLang="en-US" dirty="0">
                <a:latin typeface="Times New Roman" panose="02020603050405020304" pitchFamily="18" charset="0"/>
                <a:ea typeface="宋体" panose="02010600030101010101" pitchFamily="2" charset="-122"/>
                <a:sym typeface="Wingdings" panose="05000000000000000000" pitchFamily="2" charset="2"/>
              </a:rPr>
              <a:t>）</a:t>
            </a:r>
            <a:r>
              <a:rPr lang="zh-CN" altLang="en-US" dirty="0">
                <a:latin typeface="Times New Roman" panose="02020603050405020304" pitchFamily="18" charset="0"/>
                <a:ea typeface="宋体" panose="02010600030101010101" pitchFamily="2" charset="-122"/>
              </a:rPr>
              <a:t>发射区一般是重掺杂，在重掺杂下禁带变窄，使发射效率随温度的升高而增大；</a:t>
            </a:r>
            <a:endParaRPr lang="en-US" altLang="zh-CN" dirty="0">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）少子空穴的迁移率几乎不随温度变化。而根据爱因斯坦关系，扩散系数却随温度的升高而增大，发射区少子寿命也随温度上升而增加。所以，发射区少子空穴扩散长度随温度上升而增大，使发射效率提高；</a:t>
            </a:r>
            <a:endParaRPr lang="en-US" altLang="zh-CN" dirty="0">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3</a:t>
            </a:r>
            <a:r>
              <a:rPr lang="zh-CN" altLang="en-US" dirty="0">
                <a:latin typeface="Times New Roman" panose="02020603050405020304" pitchFamily="18" charset="0"/>
                <a:ea typeface="宋体" panose="02010600030101010101" pitchFamily="2" charset="-122"/>
              </a:rPr>
              <a:t>）基区的掺杂浓度较低，少子电子的扩散系数与温度成反比。但是，少于寿命随温度的增大超过扩散系数的减小，所以基区少于电子的扩散长度随湿度上升而增加。</a:t>
            </a:r>
          </a:p>
          <a:p>
            <a:r>
              <a:rPr lang="zh-CN" altLang="en-US" dirty="0">
                <a:latin typeface="Times New Roman" panose="02020603050405020304" pitchFamily="18" charset="0"/>
                <a:ea typeface="宋体" panose="02010600030101010101" pitchFamily="2" charset="-122"/>
              </a:rPr>
              <a:t>    总之，基于上述原因，</a:t>
            </a:r>
            <a:r>
              <a:rPr lang="zh-CN" altLang="en-US" dirty="0">
                <a:solidFill>
                  <a:srgbClr val="FF0000"/>
                </a:solidFill>
                <a:latin typeface="Times New Roman" panose="02020603050405020304" pitchFamily="18" charset="0"/>
                <a:ea typeface="宋体" panose="02010600030101010101" pitchFamily="2" charset="-122"/>
              </a:rPr>
              <a:t>温度升高，发射效率和基区输运系数均相应增大，所以电流放大系数随温度的升高而增加。</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a:extLst>
              <a:ext uri="{FF2B5EF4-FFF2-40B4-BE49-F238E27FC236}">
                <a16:creationId xmlns:a16="http://schemas.microsoft.com/office/drawing/2014/main" id="{1660C9C8-A578-418D-935E-6E01E329D712}"/>
              </a:ext>
            </a:extLst>
          </p:cNvPr>
          <p:cNvSpPr>
            <a:spLocks noChangeArrowheads="1"/>
          </p:cNvSpPr>
          <p:nvPr/>
        </p:nvSpPr>
        <p:spPr bwMode="auto">
          <a:xfrm>
            <a:off x="152400" y="736600"/>
            <a:ext cx="5105400"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65048" bIns="165048" anchor="ctr">
            <a:spAutoFit/>
          </a:bodyPr>
          <a:lstStyle>
            <a:lvl1pPr marL="269875"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buFont typeface="Wingdings" panose="05000000000000000000" pitchFamily="2" charset="2"/>
              <a:buChar char="Ø"/>
            </a:pPr>
            <a:r>
              <a:rPr lang="zh-CN" altLang="en-US" sz="1800"/>
              <a:t>基区宽度通常非常小（</a:t>
            </a:r>
            <a:r>
              <a:rPr lang="en-US" altLang="zh-CN" sz="1800"/>
              <a:t>&lt;1 μm</a:t>
            </a:r>
            <a:r>
              <a:rPr lang="zh-CN" altLang="en-US" sz="1800"/>
              <a:t>），基区电阻相当大。基区电阻导致发射区下方与基区之间存在从边缘到中心的横向电势差（</a:t>
            </a:r>
            <a:r>
              <a:rPr lang="en-US" altLang="zh-CN" sz="1800"/>
              <a:t>NPN</a:t>
            </a:r>
            <a:r>
              <a:rPr lang="zh-CN" altLang="en-US" sz="1800"/>
              <a:t>晶体管），因此加载到发射结的偏压也是不均匀的，边缘较大。</a:t>
            </a:r>
          </a:p>
          <a:p>
            <a:pPr eaLnBrk="1" hangingPunct="1">
              <a:lnSpc>
                <a:spcPct val="130000"/>
              </a:lnSpc>
              <a:buFont typeface="Wingdings" panose="05000000000000000000" pitchFamily="2" charset="2"/>
              <a:buChar char="Ø"/>
            </a:pPr>
            <a:r>
              <a:rPr lang="zh-CN" altLang="en-US" sz="1800"/>
              <a:t>从发射区注入到基区的电流与发射结偏压是指数关系，偏压的不均匀导致电流也不均匀。电流主要集中在边缘处，即电流集聚效应。</a:t>
            </a:r>
          </a:p>
        </p:txBody>
      </p:sp>
      <p:pic>
        <p:nvPicPr>
          <p:cNvPr id="38915" name="Picture 5" descr="未标题-1">
            <a:extLst>
              <a:ext uri="{FF2B5EF4-FFF2-40B4-BE49-F238E27FC236}">
                <a16:creationId xmlns:a16="http://schemas.microsoft.com/office/drawing/2014/main" id="{7033F169-13D9-498C-9C22-D0A1E1722A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228600"/>
            <a:ext cx="28003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6" descr="未标题-2">
            <a:extLst>
              <a:ext uri="{FF2B5EF4-FFF2-40B4-BE49-F238E27FC236}">
                <a16:creationId xmlns:a16="http://schemas.microsoft.com/office/drawing/2014/main" id="{E9F45248-52DF-4B0D-98CA-6024EDF52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514600"/>
            <a:ext cx="2028825"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Rectangle 7">
            <a:extLst>
              <a:ext uri="{FF2B5EF4-FFF2-40B4-BE49-F238E27FC236}">
                <a16:creationId xmlns:a16="http://schemas.microsoft.com/office/drawing/2014/main" id="{305EB9EE-06F0-442E-A27E-9075C140021D}"/>
              </a:ext>
            </a:extLst>
          </p:cNvPr>
          <p:cNvSpPr>
            <a:spLocks noChangeArrowheads="1"/>
          </p:cNvSpPr>
          <p:nvPr/>
        </p:nvSpPr>
        <p:spPr bwMode="auto">
          <a:xfrm>
            <a:off x="152400" y="228600"/>
            <a:ext cx="5513388" cy="52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2400" dirty="0">
                <a:cs typeface="Times New Roman" panose="02020603050405020304" pitchFamily="18" charset="0"/>
              </a:rPr>
              <a:t>6. </a:t>
            </a:r>
            <a:r>
              <a:rPr lang="zh-CN" altLang="en-US" sz="2400" dirty="0">
                <a:cs typeface="Times New Roman" panose="02020603050405020304" pitchFamily="18" charset="0"/>
              </a:rPr>
              <a:t>基区电阻和电流集聚效应</a:t>
            </a:r>
          </a:p>
        </p:txBody>
      </p:sp>
      <p:pic>
        <p:nvPicPr>
          <p:cNvPr id="150536" name="Picture 8" descr="未标题-3">
            <a:extLst>
              <a:ext uri="{FF2B5EF4-FFF2-40B4-BE49-F238E27FC236}">
                <a16:creationId xmlns:a16="http://schemas.microsoft.com/office/drawing/2014/main" id="{78808F9E-C837-4DEE-99C0-538E82A6FC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4114800"/>
            <a:ext cx="4724400"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7" name="Rectangle 9">
            <a:extLst>
              <a:ext uri="{FF2B5EF4-FFF2-40B4-BE49-F238E27FC236}">
                <a16:creationId xmlns:a16="http://schemas.microsoft.com/office/drawing/2014/main" id="{9790601C-A2BF-4666-9D04-BC4878BF9A3D}"/>
              </a:ext>
            </a:extLst>
          </p:cNvPr>
          <p:cNvSpPr>
            <a:spLocks noChangeArrowheads="1"/>
          </p:cNvSpPr>
          <p:nvPr/>
        </p:nvSpPr>
        <p:spPr bwMode="auto">
          <a:xfrm>
            <a:off x="152400" y="4038600"/>
            <a:ext cx="4191000" cy="22352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69875" indent="-269875"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buFont typeface="Wingdings" panose="05000000000000000000" pitchFamily="2" charset="2"/>
              <a:buChar char="Ø"/>
            </a:pPr>
            <a:r>
              <a:rPr lang="zh-CN" altLang="en-US" sz="1800"/>
              <a:t>电流集聚效应会导致局部过热、大注入等问题。</a:t>
            </a:r>
          </a:p>
          <a:p>
            <a:pPr eaLnBrk="1" hangingPunct="1">
              <a:lnSpc>
                <a:spcPct val="130000"/>
              </a:lnSpc>
              <a:buFont typeface="Wingdings" panose="05000000000000000000" pitchFamily="2" charset="2"/>
              <a:buChar char="Ø"/>
            </a:pPr>
            <a:r>
              <a:rPr lang="zh-CN" altLang="en-US" sz="1800"/>
              <a:t>大功率晶体管需要承受较大的电流密度，为减小电流集聚效应，采用并联许多窄发射极的结构，将发射极设计的较窄并做成插指形状。</a:t>
            </a:r>
          </a:p>
        </p:txBody>
      </p:sp>
    </p:spTree>
    <p:extLst>
      <p:ext uri="{BB962C8B-B14F-4D97-AF65-F5344CB8AC3E}">
        <p14:creationId xmlns:p14="http://schemas.microsoft.com/office/powerpoint/2010/main" val="18884451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0537"/>
                                        </p:tgtEl>
                                        <p:attrNameLst>
                                          <p:attrName>style.visibility</p:attrName>
                                        </p:attrNameLst>
                                      </p:cBhvr>
                                      <p:to>
                                        <p:strVal val="visible"/>
                                      </p:to>
                                    </p:set>
                                    <p:animEffect transition="in" filter="blinds(horizontal)">
                                      <p:cBhvr>
                                        <p:cTn id="7" dur="500"/>
                                        <p:tgtEl>
                                          <p:spTgt spid="150537"/>
                                        </p:tgtEl>
                                      </p:cBhvr>
                                    </p:animEffect>
                                  </p:childTnLst>
                                </p:cTn>
                              </p:par>
                              <p:par>
                                <p:cTn id="8" presetID="3" presetClass="entr" presetSubtype="10" fill="hold" nodeType="withEffect">
                                  <p:stCondLst>
                                    <p:cond delay="0"/>
                                  </p:stCondLst>
                                  <p:childTnLst>
                                    <p:set>
                                      <p:cBhvr>
                                        <p:cTn id="9" dur="1" fill="hold">
                                          <p:stCondLst>
                                            <p:cond delay="0"/>
                                          </p:stCondLst>
                                        </p:cTn>
                                        <p:tgtEl>
                                          <p:spTgt spid="150536"/>
                                        </p:tgtEl>
                                        <p:attrNameLst>
                                          <p:attrName>style.visibility</p:attrName>
                                        </p:attrNameLst>
                                      </p:cBhvr>
                                      <p:to>
                                        <p:strVal val="visible"/>
                                      </p:to>
                                    </p:set>
                                    <p:animEffect transition="in" filter="blinds(horizontal)">
                                      <p:cBhvr>
                                        <p:cTn id="10" dur="500"/>
                                        <p:tgtEl>
                                          <p:spTgt spid="150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9D3409-69CB-4D7C-8EF9-9DA521432EDD}"/>
              </a:ext>
            </a:extLst>
          </p:cNvPr>
          <p:cNvSpPr>
            <a:spLocks noGrp="1"/>
          </p:cNvSpPr>
          <p:nvPr>
            <p:ph type="title"/>
          </p:nvPr>
        </p:nvSpPr>
        <p:spPr>
          <a:xfrm>
            <a:off x="628650" y="1023317"/>
            <a:ext cx="7886700" cy="1325563"/>
          </a:xfrm>
        </p:spPr>
        <p:txBody>
          <a:bodyPr vert="horz" lIns="91440" tIns="45720" rIns="91440" bIns="45720" rtlCol="0" anchor="ctr">
            <a:normAutofit/>
          </a:bodyPr>
          <a:lstStyle/>
          <a:p>
            <a:r>
              <a:rPr lang="en-US" altLang="zh-CN" sz="2800" dirty="0">
                <a:latin typeface="Times New Roman" panose="02020603050405020304" pitchFamily="18" charset="0"/>
                <a:ea typeface="宋体" panose="02010600030101010101" pitchFamily="2" charset="-122"/>
              </a:rPr>
              <a:t>3.3 </a:t>
            </a:r>
            <a:r>
              <a:rPr lang="zh-CN" altLang="en-US" sz="2800" dirty="0">
                <a:latin typeface="Times New Roman" panose="02020603050405020304" pitchFamily="18" charset="0"/>
                <a:ea typeface="宋体" panose="02010600030101010101" pitchFamily="2" charset="-122"/>
              </a:rPr>
              <a:t>晶体管的直流特征曲线（略）</a:t>
            </a:r>
          </a:p>
        </p:txBody>
      </p:sp>
      <p:sp>
        <p:nvSpPr>
          <p:cNvPr id="4" name="Rectangle 2">
            <a:extLst>
              <a:ext uri="{FF2B5EF4-FFF2-40B4-BE49-F238E27FC236}">
                <a16:creationId xmlns:a16="http://schemas.microsoft.com/office/drawing/2014/main" id="{51F5D38D-19FF-460B-AAFD-9401CDD6FF02}"/>
              </a:ext>
            </a:extLst>
          </p:cNvPr>
          <p:cNvSpPr txBox="1">
            <a:spLocks noChangeArrowheads="1"/>
          </p:cNvSpPr>
          <p:nvPr/>
        </p:nvSpPr>
        <p:spPr>
          <a:xfrm>
            <a:off x="628650" y="2348880"/>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de-DE" altLang="zh-CN" sz="2800" dirty="0">
                <a:latin typeface="Times New Roman" panose="02020603050405020304" pitchFamily="18" charset="0"/>
                <a:ea typeface="宋体" panose="02010600030101010101" pitchFamily="2" charset="-122"/>
              </a:rPr>
              <a:t>3.4 </a:t>
            </a:r>
            <a:r>
              <a:rPr lang="zh-CN" altLang="de-DE" sz="2800" dirty="0">
                <a:latin typeface="Times New Roman" panose="02020603050405020304" pitchFamily="18" charset="0"/>
                <a:ea typeface="宋体" panose="02010600030101010101" pitchFamily="2" charset="-122"/>
              </a:rPr>
              <a:t>晶体管的反向</a:t>
            </a:r>
            <a:r>
              <a:rPr lang="zh-CN" altLang="en-US" sz="2800" dirty="0">
                <a:latin typeface="Times New Roman" panose="02020603050405020304" pitchFamily="18" charset="0"/>
                <a:ea typeface="宋体" panose="02010600030101010101" pitchFamily="2" charset="-122"/>
              </a:rPr>
              <a:t>电流与击穿电压（略）</a:t>
            </a:r>
          </a:p>
        </p:txBody>
      </p:sp>
    </p:spTree>
    <p:extLst>
      <p:ext uri="{BB962C8B-B14F-4D97-AF65-F5344CB8AC3E}">
        <p14:creationId xmlns:p14="http://schemas.microsoft.com/office/powerpoint/2010/main" val="14674845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DA4FDA-0110-4C55-B137-A4146026075A}"/>
              </a:ext>
            </a:extLst>
          </p:cNvPr>
          <p:cNvSpPr>
            <a:spLocks noGrp="1"/>
          </p:cNvSpPr>
          <p:nvPr>
            <p:ph type="title"/>
          </p:nvPr>
        </p:nvSpPr>
        <p:spPr/>
        <p:txBody>
          <a:bodyPr/>
          <a:lstStyle/>
          <a:p>
            <a:r>
              <a:rPr lang="zh-CN" altLang="en-US" dirty="0">
                <a:solidFill>
                  <a:srgbClr val="FF0000"/>
                </a:solidFill>
                <a:latin typeface="Times New Roman" panose="02020603050405020304" pitchFamily="18" charset="0"/>
                <a:ea typeface="宋体" panose="02010600030101010101" pitchFamily="2" charset="-122"/>
              </a:rPr>
              <a:t>学习要点：</a:t>
            </a:r>
          </a:p>
        </p:txBody>
      </p:sp>
      <p:sp>
        <p:nvSpPr>
          <p:cNvPr id="4" name="文本框 3">
            <a:extLst>
              <a:ext uri="{FF2B5EF4-FFF2-40B4-BE49-F238E27FC236}">
                <a16:creationId xmlns:a16="http://schemas.microsoft.com/office/drawing/2014/main" id="{A529C126-3F40-4476-B6DF-F073835ACC5E}"/>
              </a:ext>
            </a:extLst>
          </p:cNvPr>
          <p:cNvSpPr txBox="1"/>
          <p:nvPr/>
        </p:nvSpPr>
        <p:spPr>
          <a:xfrm>
            <a:off x="971600" y="1844824"/>
            <a:ext cx="7199407" cy="2462213"/>
          </a:xfrm>
          <a:prstGeom prst="rect">
            <a:avLst/>
          </a:prstGeom>
          <a:noFill/>
        </p:spPr>
        <p:txBody>
          <a:bodyPr wrap="none" rtlCol="0">
            <a:spAutoFit/>
          </a:bodyPr>
          <a:lstStyle/>
          <a:p>
            <a:pPr marL="342900" indent="-342900">
              <a:lnSpc>
                <a:spcPct val="110000"/>
              </a:lnSpc>
              <a:buAutoNum type="arabicPeriod"/>
            </a:pPr>
            <a:r>
              <a:rPr lang="zh-CN" altLang="en-US" sz="2000" dirty="0">
                <a:latin typeface="Times New Roman" panose="02020603050405020304" pitchFamily="18" charset="0"/>
                <a:ea typeface="宋体" panose="02010600030101010101" pitchFamily="2" charset="-122"/>
              </a:rPr>
              <a:t>双极性晶体管基本结构、正向有源模式下能带图及工作原理</a:t>
            </a:r>
            <a:endParaRPr lang="en-US" altLang="zh-CN" sz="2000" dirty="0">
              <a:latin typeface="Times New Roman" panose="02020603050405020304" pitchFamily="18" charset="0"/>
              <a:ea typeface="宋体" panose="02010600030101010101" pitchFamily="2" charset="-122"/>
            </a:endParaRPr>
          </a:p>
          <a:p>
            <a:pPr marL="342900" indent="-342900">
              <a:lnSpc>
                <a:spcPct val="110000"/>
              </a:lnSpc>
              <a:buAutoNum type="arabicPeriod"/>
            </a:pPr>
            <a:r>
              <a:rPr lang="zh-CN" altLang="en-US" sz="2000" dirty="0">
                <a:latin typeface="Times New Roman" panose="02020603050405020304" pitchFamily="18" charset="0"/>
                <a:ea typeface="宋体" panose="02010600030101010101" pitchFamily="2" charset="-122"/>
              </a:rPr>
              <a:t>双极性晶体管三端电流形成和传输机制</a:t>
            </a:r>
            <a:endParaRPr lang="en-US" altLang="zh-CN" sz="2000" dirty="0">
              <a:latin typeface="Times New Roman" panose="02020603050405020304" pitchFamily="18" charset="0"/>
              <a:ea typeface="宋体" panose="02010600030101010101" pitchFamily="2" charset="-122"/>
            </a:endParaRPr>
          </a:p>
          <a:p>
            <a:pPr marL="342900" indent="-342900">
              <a:lnSpc>
                <a:spcPct val="110000"/>
              </a:lnSpc>
              <a:buAutoNum type="arabicPeriod"/>
            </a:pPr>
            <a:r>
              <a:rPr lang="zh-CN" altLang="en-US" sz="2000" dirty="0">
                <a:latin typeface="Times New Roman" panose="02020603050405020304" pitchFamily="18" charset="0"/>
                <a:ea typeface="宋体" panose="02010600030101010101" pitchFamily="2" charset="-122"/>
              </a:rPr>
              <a:t>发射效率、基区输运系数、电流放大系数的物理意义</a:t>
            </a:r>
            <a:endParaRPr lang="en-US" altLang="zh-CN" sz="2000" dirty="0">
              <a:latin typeface="Times New Roman" panose="02020603050405020304" pitchFamily="18" charset="0"/>
              <a:ea typeface="宋体" panose="02010600030101010101" pitchFamily="2" charset="-122"/>
            </a:endParaRPr>
          </a:p>
          <a:p>
            <a:pPr marL="342900" indent="-342900">
              <a:lnSpc>
                <a:spcPct val="110000"/>
              </a:lnSpc>
              <a:buAutoNum type="arabicPeriod"/>
            </a:pPr>
            <a:r>
              <a:rPr lang="zh-CN" altLang="en-US" sz="2000" dirty="0">
                <a:latin typeface="Times New Roman" panose="02020603050405020304" pitchFamily="18" charset="0"/>
                <a:ea typeface="宋体" panose="02010600030101010101" pitchFamily="2" charset="-122"/>
              </a:rPr>
              <a:t>推导晶体管的直流电流方程式的主要思路</a:t>
            </a:r>
            <a:endParaRPr lang="en-US" altLang="zh-CN" sz="2000" dirty="0">
              <a:latin typeface="Times New Roman" panose="02020603050405020304" pitchFamily="18" charset="0"/>
              <a:ea typeface="宋体" panose="02010600030101010101" pitchFamily="2" charset="-122"/>
            </a:endParaRPr>
          </a:p>
          <a:p>
            <a:pPr marL="342900" indent="-342900">
              <a:lnSpc>
                <a:spcPct val="110000"/>
              </a:lnSpc>
              <a:buAutoNum type="arabicPeriod"/>
            </a:pPr>
            <a:r>
              <a:rPr lang="zh-CN" altLang="en-US" sz="2000" dirty="0">
                <a:latin typeface="Times New Roman" panose="02020603050405020304" pitchFamily="18" charset="0"/>
                <a:ea typeface="宋体" panose="02010600030101010101" pitchFamily="2" charset="-122"/>
                <a:cs typeface="+mn-ea"/>
                <a:sym typeface="+mn-lt"/>
              </a:rPr>
              <a:t>晶体管要具有放大能力，必须具有哪些条件</a:t>
            </a:r>
            <a:endParaRPr lang="en-US" altLang="zh-CN" sz="2000" dirty="0">
              <a:latin typeface="Times New Roman" panose="02020603050405020304" pitchFamily="18" charset="0"/>
              <a:ea typeface="宋体" panose="02010600030101010101" pitchFamily="2" charset="-122"/>
            </a:endParaRPr>
          </a:p>
          <a:p>
            <a:pPr marL="342900" indent="-342900">
              <a:lnSpc>
                <a:spcPct val="110000"/>
              </a:lnSpc>
              <a:buAutoNum type="arabicPeriod"/>
            </a:pPr>
            <a:r>
              <a:rPr lang="zh-CN" altLang="en-US" sz="2000" dirty="0">
                <a:latin typeface="Times New Roman" panose="02020603050405020304" pitchFamily="18" charset="0"/>
                <a:ea typeface="宋体" panose="02010600030101010101" pitchFamily="2" charset="-122"/>
              </a:rPr>
              <a:t>基区宽变效应</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（厄利效应）</a:t>
            </a:r>
            <a:r>
              <a:rPr lang="zh-CN" altLang="en-US" sz="2000" dirty="0">
                <a:latin typeface="Times New Roman" panose="02020603050405020304" pitchFamily="18" charset="0"/>
                <a:ea typeface="宋体" panose="02010600030101010101" pitchFamily="2" charset="-122"/>
              </a:rPr>
              <a:t>及其对电流放大系数的影响</a:t>
            </a:r>
            <a:endParaRPr lang="en-US" altLang="zh-CN" sz="2000" dirty="0">
              <a:latin typeface="Times New Roman" panose="02020603050405020304" pitchFamily="18" charset="0"/>
              <a:ea typeface="宋体" panose="02010600030101010101" pitchFamily="2" charset="-122"/>
            </a:endParaRPr>
          </a:p>
          <a:p>
            <a:pPr marL="342900" indent="-342900">
              <a:lnSpc>
                <a:spcPct val="110000"/>
              </a:lnSpc>
              <a:buAutoNum type="arabicPeriod"/>
            </a:pPr>
            <a:r>
              <a:rPr lang="zh-CN" altLang="en-US" sz="2000" dirty="0">
                <a:latin typeface="Times New Roman" panose="02020603050405020304" pitchFamily="18" charset="0"/>
                <a:ea typeface="宋体" panose="02010600030101010101" pitchFamily="2" charset="-122"/>
              </a:rPr>
              <a:t>影响晶体管电流放大系数的非理想因素及定性原因</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9" name="Rectangle 13">
            <a:extLst>
              <a:ext uri="{FF2B5EF4-FFF2-40B4-BE49-F238E27FC236}">
                <a16:creationId xmlns:a16="http://schemas.microsoft.com/office/drawing/2014/main" id="{A4877B72-2CDD-4300-ABD1-822C7C095190}"/>
              </a:ext>
            </a:extLst>
          </p:cNvPr>
          <p:cNvSpPr>
            <a:spLocks noGrp="1" noChangeArrowheads="1"/>
          </p:cNvSpPr>
          <p:nvPr>
            <p:ph type="title"/>
          </p:nvPr>
        </p:nvSpPr>
        <p:spPr>
          <a:xfrm>
            <a:off x="1150938" y="838200"/>
            <a:ext cx="7078662" cy="838200"/>
          </a:xfrm>
          <a:noFill/>
          <a:ln/>
        </p:spPr>
        <p:txBody>
          <a:bodyPr/>
          <a:lstStyle/>
          <a:p>
            <a:r>
              <a:rPr lang="en-US" altLang="zh-CN" sz="3200">
                <a:latin typeface="Times New Roman" panose="02020603050405020304" pitchFamily="18" charset="0"/>
                <a:ea typeface="宋体" panose="02010600030101010101" pitchFamily="2" charset="-122"/>
              </a:rPr>
              <a:t>3.1.2</a:t>
            </a:r>
            <a:r>
              <a:rPr lang="zh-CN" altLang="en-US" sz="3200">
                <a:latin typeface="Times New Roman" panose="02020603050405020304" pitchFamily="18" charset="0"/>
                <a:ea typeface="宋体" panose="02010600030101010101" pitchFamily="2" charset="-122"/>
              </a:rPr>
              <a:t>晶体管的制备工艺与杂质分布 </a:t>
            </a:r>
          </a:p>
        </p:txBody>
      </p:sp>
      <p:sp>
        <p:nvSpPr>
          <p:cNvPr id="167950" name="Rectangle 14">
            <a:extLst>
              <a:ext uri="{FF2B5EF4-FFF2-40B4-BE49-F238E27FC236}">
                <a16:creationId xmlns:a16="http://schemas.microsoft.com/office/drawing/2014/main" id="{DAEFF8B8-D81F-4B59-8FF8-15AB26B92451}"/>
              </a:ext>
            </a:extLst>
          </p:cNvPr>
          <p:cNvSpPr>
            <a:spLocks noGrp="1" noChangeArrowheads="1"/>
          </p:cNvSpPr>
          <p:nvPr>
            <p:ph idx="1"/>
          </p:nvPr>
        </p:nvSpPr>
        <p:spPr>
          <a:xfrm>
            <a:off x="838200" y="1905000"/>
            <a:ext cx="7772400" cy="4648200"/>
          </a:xfrm>
          <a:noFill/>
          <a:ln/>
        </p:spPr>
        <p:txBody>
          <a:bodyPr>
            <a:normAutofit lnSpcReduction="10000"/>
          </a:bodyPr>
          <a:lstStyle/>
          <a:p>
            <a:pPr>
              <a:lnSpc>
                <a:spcPct val="90000"/>
              </a:lnSpc>
              <a:buFont typeface="Wingdings" panose="05000000000000000000" pitchFamily="2" charset="2"/>
              <a:buNone/>
            </a:pPr>
            <a:r>
              <a:rPr lang="en-US" altLang="zh-CN" sz="2400">
                <a:latin typeface="Times New Roman" panose="02020603050405020304" pitchFamily="18" charset="0"/>
                <a:ea typeface="宋体" panose="02010600030101010101" pitchFamily="2" charset="-122"/>
              </a:rPr>
              <a:t>3. </a:t>
            </a:r>
            <a:r>
              <a:rPr lang="zh-CN" altLang="en-US" sz="2400">
                <a:latin typeface="Times New Roman" panose="02020603050405020304" pitchFamily="18" charset="0"/>
                <a:ea typeface="宋体" panose="02010600030101010101" pitchFamily="2" charset="-122"/>
              </a:rPr>
              <a:t>外延平面晶体管 	</a:t>
            </a:r>
          </a:p>
          <a:p>
            <a:pPr>
              <a:lnSpc>
                <a:spcPct val="90000"/>
              </a:lnSpc>
              <a:buFont typeface="Wingdings" panose="05000000000000000000" pitchFamily="2" charset="2"/>
              <a:buNone/>
            </a:pPr>
            <a:r>
              <a:rPr lang="zh-CN" altLang="en-US" sz="2000">
                <a:latin typeface="Times New Roman" panose="02020603050405020304" pitchFamily="18" charset="0"/>
                <a:ea typeface="宋体" panose="02010600030101010101" pitchFamily="2" charset="-122"/>
              </a:rPr>
              <a:t>     在平面晶体管制造工艺的基础上又发展了一种外延平面晶体管。其结构与杂质分布如图所示</a:t>
            </a:r>
          </a:p>
          <a:p>
            <a:pPr>
              <a:lnSpc>
                <a:spcPct val="90000"/>
              </a:lnSpc>
              <a:buFont typeface="Wingdings" panose="05000000000000000000" pitchFamily="2" charset="2"/>
              <a:buNone/>
            </a:pPr>
            <a:endParaRPr lang="zh-CN" altLang="en-US" sz="240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None/>
            </a:pPr>
            <a:endParaRPr lang="zh-CN" altLang="en-US" sz="240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None/>
            </a:pPr>
            <a:endParaRPr lang="zh-CN" altLang="en-US" sz="240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None/>
            </a:pPr>
            <a:endParaRPr lang="zh-CN" altLang="en-US" sz="240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None/>
            </a:pPr>
            <a:endParaRPr lang="zh-CN" altLang="en-US" sz="240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None/>
            </a:pPr>
            <a:r>
              <a:rPr lang="zh-CN" altLang="en-US" sz="2400">
                <a:latin typeface="Times New Roman" panose="02020603050405020304" pitchFamily="18" charset="0"/>
                <a:ea typeface="宋体" panose="02010600030101010101" pitchFamily="2" charset="-122"/>
              </a:rPr>
              <a:t>     </a:t>
            </a:r>
          </a:p>
          <a:p>
            <a:pPr>
              <a:lnSpc>
                <a:spcPct val="90000"/>
              </a:lnSpc>
              <a:buFont typeface="Wingdings" panose="05000000000000000000" pitchFamily="2" charset="2"/>
              <a:buNone/>
            </a:pPr>
            <a:r>
              <a:rPr lang="zh-CN" altLang="en-US" sz="1600">
                <a:latin typeface="Times New Roman" panose="02020603050405020304" pitchFamily="18" charset="0"/>
                <a:ea typeface="宋体" panose="02010600030101010101" pitchFamily="2" charset="-122"/>
              </a:rPr>
              <a:t>      </a:t>
            </a:r>
          </a:p>
          <a:p>
            <a:pPr>
              <a:lnSpc>
                <a:spcPct val="90000"/>
              </a:lnSpc>
              <a:buFont typeface="Wingdings" panose="05000000000000000000" pitchFamily="2" charset="2"/>
              <a:buNone/>
            </a:pPr>
            <a:r>
              <a:rPr lang="zh-CN" altLang="en-US" sz="1600">
                <a:latin typeface="Times New Roman" panose="02020603050405020304" pitchFamily="18" charset="0"/>
                <a:ea typeface="宋体" panose="02010600030101010101" pitchFamily="2" charset="-122"/>
              </a:rPr>
              <a:t>       由图可见，双扩散外延平面晶体管的基片电阻率很低，集电极串联电阻很小，使集电极饱和压降减小，晶体管可做得很小，基区宽度</a:t>
            </a:r>
            <a:r>
              <a:rPr lang="en-US" altLang="zh-CN" sz="1600" i="1">
                <a:latin typeface="Times New Roman" panose="02020603050405020304" pitchFamily="18" charset="0"/>
                <a:ea typeface="宋体" panose="02010600030101010101" pitchFamily="2" charset="-122"/>
              </a:rPr>
              <a:t>W</a:t>
            </a:r>
            <a:r>
              <a:rPr lang="en-US" altLang="zh-CN" sz="1600" baseline="-30000">
                <a:latin typeface="Times New Roman" panose="02020603050405020304" pitchFamily="18" charset="0"/>
                <a:ea typeface="宋体" panose="02010600030101010101" pitchFamily="2" charset="-122"/>
              </a:rPr>
              <a:t>b</a:t>
            </a:r>
            <a:r>
              <a:rPr lang="zh-CN" altLang="en-US" sz="1600">
                <a:latin typeface="Times New Roman" panose="02020603050405020304" pitchFamily="18" charset="0"/>
                <a:ea typeface="宋体" panose="02010600030101010101" pitchFamily="2" charset="-122"/>
              </a:rPr>
              <a:t>很薄，从而使外延平面晶体管在频率特性、开关速度和功率等方面都有很大的提高与改善，因此，成为目前生产最主要的一种晶体管。 </a:t>
            </a:r>
          </a:p>
        </p:txBody>
      </p:sp>
      <p:sp>
        <p:nvSpPr>
          <p:cNvPr id="167951" name="Rectangle 15">
            <a:extLst>
              <a:ext uri="{FF2B5EF4-FFF2-40B4-BE49-F238E27FC236}">
                <a16:creationId xmlns:a16="http://schemas.microsoft.com/office/drawing/2014/main" id="{F3FB3737-83B2-4F1A-BF37-A85007030CEF}"/>
              </a:ext>
            </a:extLst>
          </p:cNvPr>
          <p:cNvSpPr>
            <a:spLocks noChangeArrowheads="1"/>
          </p:cNvSpPr>
          <p:nvPr/>
        </p:nvSpPr>
        <p:spPr bwMode="auto">
          <a:xfrm>
            <a:off x="2590800" y="5029200"/>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200">
                <a:latin typeface="Times New Roman" panose="02020603050405020304" pitchFamily="18" charset="0"/>
                <a:ea typeface="宋体" panose="02010600030101010101" pitchFamily="2" charset="-122"/>
              </a:rPr>
              <a:t>（</a:t>
            </a:r>
            <a:r>
              <a:rPr lang="en-US" altLang="zh-CN" sz="1200">
                <a:latin typeface="Times New Roman" panose="02020603050405020304" pitchFamily="18" charset="0"/>
                <a:ea typeface="宋体" panose="02010600030101010101" pitchFamily="2" charset="-122"/>
              </a:rPr>
              <a:t>a</a:t>
            </a:r>
            <a:r>
              <a:rPr lang="zh-CN" altLang="en-US" sz="1200">
                <a:latin typeface="Times New Roman" panose="02020603050405020304" pitchFamily="18" charset="0"/>
                <a:ea typeface="宋体" panose="02010600030101010101" pitchFamily="2" charset="-122"/>
              </a:rPr>
              <a:t>）管芯结构    （</a:t>
            </a:r>
            <a:r>
              <a:rPr lang="en-US" altLang="zh-CN" sz="1200">
                <a:latin typeface="Times New Roman" panose="02020603050405020304" pitchFamily="18" charset="0"/>
                <a:ea typeface="宋体" panose="02010600030101010101" pitchFamily="2" charset="-122"/>
              </a:rPr>
              <a:t>b</a:t>
            </a:r>
            <a:r>
              <a:rPr lang="zh-CN" altLang="en-US" sz="1200">
                <a:latin typeface="Times New Roman" panose="02020603050405020304" pitchFamily="18" charset="0"/>
                <a:ea typeface="宋体" panose="02010600030101010101" pitchFamily="2" charset="-122"/>
              </a:rPr>
              <a:t>）杂质分布</a:t>
            </a:r>
          </a:p>
          <a:p>
            <a:pPr algn="ctr"/>
            <a:r>
              <a:rPr lang="zh-CN" altLang="en-US" sz="1200">
                <a:latin typeface="Times New Roman" panose="02020603050405020304" pitchFamily="18" charset="0"/>
                <a:ea typeface="宋体" panose="02010600030101010101" pitchFamily="2" charset="-122"/>
              </a:rPr>
              <a:t> 硅外延平面管结构及杂质分布示意图 </a:t>
            </a:r>
          </a:p>
        </p:txBody>
      </p:sp>
      <p:pic>
        <p:nvPicPr>
          <p:cNvPr id="167953" name="Picture 17" descr="0305">
            <a:extLst>
              <a:ext uri="{FF2B5EF4-FFF2-40B4-BE49-F238E27FC236}">
                <a16:creationId xmlns:a16="http://schemas.microsoft.com/office/drawing/2014/main" id="{209D8AA7-39F3-4D7D-9099-79DCE95821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352800"/>
            <a:ext cx="3967163" cy="1457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6" name="Rectangle 6">
            <a:extLst>
              <a:ext uri="{FF2B5EF4-FFF2-40B4-BE49-F238E27FC236}">
                <a16:creationId xmlns:a16="http://schemas.microsoft.com/office/drawing/2014/main" id="{119CD1DD-14B4-443F-9C57-4AEBE2CF415C}"/>
              </a:ext>
            </a:extLst>
          </p:cNvPr>
          <p:cNvSpPr>
            <a:spLocks noGrp="1" noChangeArrowheads="1"/>
          </p:cNvSpPr>
          <p:nvPr>
            <p:ph type="title"/>
          </p:nvPr>
        </p:nvSpPr>
        <p:spPr>
          <a:xfrm>
            <a:off x="1150938" y="838200"/>
            <a:ext cx="7078662" cy="838200"/>
          </a:xfrm>
          <a:noFill/>
          <a:ln/>
        </p:spPr>
        <p:txBody>
          <a:bodyPr/>
          <a:lstStyle/>
          <a:p>
            <a:r>
              <a:rPr lang="en-US" altLang="zh-CN" sz="3200">
                <a:latin typeface="Times New Roman" panose="02020603050405020304" pitchFamily="18" charset="0"/>
                <a:ea typeface="宋体" panose="02010600030101010101" pitchFamily="2" charset="-122"/>
              </a:rPr>
              <a:t>3.1.3 </a:t>
            </a:r>
            <a:r>
              <a:rPr lang="zh-CN" altLang="en-US" sz="3200">
                <a:latin typeface="Times New Roman" panose="02020603050405020304" pitchFamily="18" charset="0"/>
                <a:ea typeface="宋体" panose="02010600030101010101" pitchFamily="2" charset="-122"/>
              </a:rPr>
              <a:t>晶体管的工作原理 </a:t>
            </a:r>
          </a:p>
        </p:txBody>
      </p:sp>
      <p:sp>
        <p:nvSpPr>
          <p:cNvPr id="46087" name="Rectangle 7">
            <a:extLst>
              <a:ext uri="{FF2B5EF4-FFF2-40B4-BE49-F238E27FC236}">
                <a16:creationId xmlns:a16="http://schemas.microsoft.com/office/drawing/2014/main" id="{E09040A4-C857-486C-A145-F7AE51FFA381}"/>
              </a:ext>
            </a:extLst>
          </p:cNvPr>
          <p:cNvSpPr>
            <a:spLocks noGrp="1" noChangeArrowheads="1"/>
          </p:cNvSpPr>
          <p:nvPr>
            <p:ph idx="1"/>
          </p:nvPr>
        </p:nvSpPr>
        <p:spPr>
          <a:xfrm>
            <a:off x="647700" y="1772816"/>
            <a:ext cx="7772400" cy="4648200"/>
          </a:xfrm>
          <a:noFill/>
          <a:ln/>
        </p:spPr>
        <p:txBody>
          <a:bodyPr>
            <a:normAutofit lnSpcReduction="10000"/>
          </a:bodyPr>
          <a:lstStyle/>
          <a:p>
            <a:pPr>
              <a:buFont typeface="Wingdings" panose="05000000000000000000" pitchFamily="2" charset="2"/>
              <a:buNone/>
            </a:pPr>
            <a:r>
              <a:rPr lang="en-US" altLang="zh-CN" sz="2400" dirty="0">
                <a:latin typeface="Times New Roman" panose="02020603050405020304" pitchFamily="18" charset="0"/>
                <a:ea typeface="宋体" panose="02010600030101010101" pitchFamily="2" charset="-122"/>
              </a:rPr>
              <a:t>	</a:t>
            </a:r>
          </a:p>
          <a:p>
            <a:pPr>
              <a:buFont typeface="Wingdings" panose="05000000000000000000" pitchFamily="2" charset="2"/>
              <a:buNone/>
            </a:pPr>
            <a:r>
              <a:rPr lang="zh-CN" altLang="en-US" sz="2000" dirty="0">
                <a:latin typeface="Times New Roman" panose="02020603050405020304" pitchFamily="18" charset="0"/>
                <a:ea typeface="宋体" panose="02010600030101010101" pitchFamily="2" charset="-122"/>
              </a:rPr>
              <a:t>晶体管最重要的作用是具有放大电信号的能力。</a:t>
            </a:r>
            <a:endParaRPr lang="en-US" altLang="zh-CN" sz="2000" dirty="0">
              <a:latin typeface="Times New Roman" panose="02020603050405020304" pitchFamily="18" charset="0"/>
              <a:ea typeface="宋体" panose="02010600030101010101" pitchFamily="2" charset="-122"/>
            </a:endParaRPr>
          </a:p>
          <a:p>
            <a:pPr>
              <a:buFont typeface="Wingdings" panose="05000000000000000000" pitchFamily="2" charset="2"/>
              <a:buNone/>
            </a:pPr>
            <a:r>
              <a:rPr lang="zh-CN" altLang="en-US" sz="2000" dirty="0">
                <a:latin typeface="Times New Roman" panose="02020603050405020304" pitchFamily="18" charset="0"/>
                <a:ea typeface="宋体" panose="02010600030101010101" pitchFamily="2" charset="-122"/>
              </a:rPr>
              <a:t>为什么紧靠着的两个</a:t>
            </a:r>
            <a:r>
              <a:rPr lang="en-US" altLang="zh-CN" sz="2000" dirty="0">
                <a:latin typeface="Times New Roman" panose="02020603050405020304" pitchFamily="18" charset="0"/>
                <a:ea typeface="宋体" panose="02010600030101010101" pitchFamily="2" charset="-122"/>
              </a:rPr>
              <a:t>PN</a:t>
            </a:r>
            <a:r>
              <a:rPr lang="zh-CN" altLang="en-US" sz="2000" dirty="0">
                <a:latin typeface="Times New Roman" panose="02020603050405020304" pitchFamily="18" charset="0"/>
                <a:ea typeface="宋体" panose="02010600030101010101" pitchFamily="2" charset="-122"/>
              </a:rPr>
              <a:t>结具有放大作用？要晶体管具有放大作用</a:t>
            </a:r>
            <a:endParaRPr lang="en-US" altLang="zh-CN" sz="2000" dirty="0">
              <a:latin typeface="Times New Roman" panose="02020603050405020304" pitchFamily="18" charset="0"/>
              <a:ea typeface="宋体" panose="02010600030101010101" pitchFamily="2" charset="-122"/>
            </a:endParaRPr>
          </a:p>
          <a:p>
            <a:pPr>
              <a:buFont typeface="Wingdings" panose="05000000000000000000" pitchFamily="2" charset="2"/>
              <a:buNone/>
            </a:pPr>
            <a:r>
              <a:rPr lang="zh-CN" altLang="en-US" sz="2000" dirty="0">
                <a:latin typeface="Times New Roman" panose="02020603050405020304" pitchFamily="18" charset="0"/>
                <a:ea typeface="宋体" panose="02010600030101010101" pitchFamily="2" charset="-122"/>
              </a:rPr>
              <a:t>先要有适当的电路。 </a:t>
            </a:r>
          </a:p>
          <a:p>
            <a:pPr>
              <a:buFont typeface="Wingdings" panose="05000000000000000000" pitchFamily="2" charset="2"/>
              <a:buNone/>
            </a:pPr>
            <a:endParaRPr lang="zh-CN" altLang="en-US" sz="2400" dirty="0">
              <a:latin typeface="Times New Roman" panose="02020603050405020304" pitchFamily="18" charset="0"/>
              <a:ea typeface="宋体" panose="02010600030101010101" pitchFamily="2" charset="-122"/>
            </a:endParaRPr>
          </a:p>
          <a:p>
            <a:pPr>
              <a:buFont typeface="Wingdings" panose="05000000000000000000" pitchFamily="2" charset="2"/>
              <a:buNone/>
            </a:pPr>
            <a:endParaRPr lang="zh-CN" altLang="en-US" sz="2400" dirty="0">
              <a:latin typeface="Times New Roman" panose="02020603050405020304" pitchFamily="18" charset="0"/>
              <a:ea typeface="宋体" panose="02010600030101010101" pitchFamily="2" charset="-122"/>
            </a:endParaRPr>
          </a:p>
          <a:p>
            <a:pPr>
              <a:buFont typeface="Wingdings" panose="05000000000000000000" pitchFamily="2" charset="2"/>
              <a:buNone/>
            </a:pPr>
            <a:endParaRPr lang="zh-CN" altLang="en-US" sz="2400" dirty="0">
              <a:latin typeface="Times New Roman" panose="02020603050405020304" pitchFamily="18" charset="0"/>
              <a:ea typeface="宋体" panose="02010600030101010101" pitchFamily="2" charset="-122"/>
            </a:endParaRPr>
          </a:p>
          <a:p>
            <a:pPr>
              <a:buFont typeface="Wingdings" panose="05000000000000000000" pitchFamily="2" charset="2"/>
              <a:buNone/>
            </a:pPr>
            <a:endParaRPr lang="zh-CN" altLang="en-US" sz="2400" dirty="0">
              <a:latin typeface="Times New Roman" panose="02020603050405020304" pitchFamily="18" charset="0"/>
              <a:ea typeface="宋体" panose="02010600030101010101" pitchFamily="2" charset="-122"/>
            </a:endParaRPr>
          </a:p>
          <a:p>
            <a:pPr>
              <a:buFont typeface="Wingdings" panose="05000000000000000000" pitchFamily="2" charset="2"/>
              <a:buNone/>
            </a:pPr>
            <a:endParaRPr lang="zh-CN" altLang="en-US" sz="2400" dirty="0">
              <a:latin typeface="Times New Roman" panose="02020603050405020304" pitchFamily="18" charset="0"/>
              <a:ea typeface="宋体" panose="02010600030101010101" pitchFamily="2" charset="-122"/>
            </a:endParaRPr>
          </a:p>
          <a:p>
            <a:pPr>
              <a:buFont typeface="Wingdings" panose="05000000000000000000" pitchFamily="2" charset="2"/>
              <a:buNone/>
            </a:pPr>
            <a:r>
              <a:rPr lang="zh-CN" altLang="en-US" sz="2400" dirty="0">
                <a:latin typeface="Times New Roman" panose="02020603050405020304" pitchFamily="18" charset="0"/>
                <a:ea typeface="宋体" panose="02010600030101010101" pitchFamily="2" charset="-122"/>
              </a:rPr>
              <a:t>     </a:t>
            </a:r>
          </a:p>
          <a:p>
            <a:pPr>
              <a:buFont typeface="Wingdings" panose="05000000000000000000" pitchFamily="2" charset="2"/>
              <a:buNone/>
            </a:pPr>
            <a:r>
              <a:rPr lang="zh-CN" altLang="en-US" sz="1600" dirty="0">
                <a:latin typeface="Times New Roman" panose="02020603050405020304" pitchFamily="18" charset="0"/>
                <a:ea typeface="宋体" panose="02010600030101010101" pitchFamily="2" charset="-122"/>
              </a:rPr>
              <a:t>      </a:t>
            </a:r>
          </a:p>
          <a:p>
            <a:pPr>
              <a:buFont typeface="Wingdings" panose="05000000000000000000" pitchFamily="2" charset="2"/>
              <a:buNone/>
            </a:pPr>
            <a:r>
              <a:rPr lang="zh-CN" altLang="en-US" sz="1600" dirty="0">
                <a:latin typeface="Times New Roman" panose="02020603050405020304" pitchFamily="18" charset="0"/>
                <a:ea typeface="宋体" panose="02010600030101010101" pitchFamily="2" charset="-122"/>
              </a:rPr>
              <a:t>       </a:t>
            </a:r>
          </a:p>
        </p:txBody>
      </p:sp>
      <p:sp>
        <p:nvSpPr>
          <p:cNvPr id="46088" name="Rectangle 8">
            <a:extLst>
              <a:ext uri="{FF2B5EF4-FFF2-40B4-BE49-F238E27FC236}">
                <a16:creationId xmlns:a16="http://schemas.microsoft.com/office/drawing/2014/main" id="{BFBA236A-78D4-4261-8C40-7A90B886E1A2}"/>
              </a:ext>
            </a:extLst>
          </p:cNvPr>
          <p:cNvSpPr>
            <a:spLocks noChangeArrowheads="1"/>
          </p:cNvSpPr>
          <p:nvPr/>
        </p:nvSpPr>
        <p:spPr bwMode="auto">
          <a:xfrm>
            <a:off x="2667000" y="5943600"/>
            <a:ext cx="3733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200">
                <a:latin typeface="Times New Roman" panose="02020603050405020304" pitchFamily="18" charset="0"/>
                <a:ea typeface="宋体" panose="02010600030101010101" pitchFamily="2" charset="-122"/>
              </a:rPr>
              <a:t>晶体管放大电路原理 </a:t>
            </a:r>
          </a:p>
        </p:txBody>
      </p:sp>
      <p:pic>
        <p:nvPicPr>
          <p:cNvPr id="46090" name="Picture 10" descr="0306">
            <a:extLst>
              <a:ext uri="{FF2B5EF4-FFF2-40B4-BE49-F238E27FC236}">
                <a16:creationId xmlns:a16="http://schemas.microsoft.com/office/drawing/2014/main" id="{AF90C243-1AAC-4CD1-93B9-3349E303A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352800"/>
            <a:ext cx="2695575" cy="2343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Rectangle 4">
            <a:extLst>
              <a:ext uri="{FF2B5EF4-FFF2-40B4-BE49-F238E27FC236}">
                <a16:creationId xmlns:a16="http://schemas.microsoft.com/office/drawing/2014/main" id="{10294EA0-F02C-425A-9A88-9B3080168E49}"/>
              </a:ext>
            </a:extLst>
          </p:cNvPr>
          <p:cNvSpPr>
            <a:spLocks noGrp="1" noChangeArrowheads="1"/>
          </p:cNvSpPr>
          <p:nvPr>
            <p:ph type="title"/>
          </p:nvPr>
        </p:nvSpPr>
        <p:spPr>
          <a:xfrm>
            <a:off x="1150938" y="838200"/>
            <a:ext cx="7078662" cy="838200"/>
          </a:xfrm>
          <a:noFill/>
          <a:ln/>
        </p:spPr>
        <p:txBody>
          <a:bodyPr/>
          <a:lstStyle/>
          <a:p>
            <a:r>
              <a:rPr lang="en-US" altLang="zh-CN" sz="3200">
                <a:latin typeface="Times New Roman" panose="02020603050405020304" pitchFamily="18" charset="0"/>
                <a:ea typeface="宋体" panose="02010600030101010101" pitchFamily="2" charset="-122"/>
              </a:rPr>
              <a:t>3.1.4 </a:t>
            </a:r>
            <a:r>
              <a:rPr lang="zh-CN" altLang="en-US" sz="3200">
                <a:latin typeface="Times New Roman" panose="02020603050405020304" pitchFamily="18" charset="0"/>
                <a:ea typeface="宋体" panose="02010600030101010101" pitchFamily="2" charset="-122"/>
              </a:rPr>
              <a:t>晶体管的放大功能 </a:t>
            </a:r>
          </a:p>
        </p:txBody>
      </p:sp>
      <p:sp>
        <p:nvSpPr>
          <p:cNvPr id="171013" name="Rectangle 5">
            <a:extLst>
              <a:ext uri="{FF2B5EF4-FFF2-40B4-BE49-F238E27FC236}">
                <a16:creationId xmlns:a16="http://schemas.microsoft.com/office/drawing/2014/main" id="{3C238620-254B-4F0E-8037-8A084D30240A}"/>
              </a:ext>
            </a:extLst>
          </p:cNvPr>
          <p:cNvSpPr>
            <a:spLocks noGrp="1" noChangeArrowheads="1"/>
          </p:cNvSpPr>
          <p:nvPr>
            <p:ph idx="1"/>
          </p:nvPr>
        </p:nvSpPr>
        <p:spPr>
          <a:xfrm>
            <a:off x="838200" y="1905000"/>
            <a:ext cx="7772400" cy="4648200"/>
          </a:xfrm>
          <a:noFill/>
          <a:ln/>
        </p:spPr>
        <p:txBody>
          <a:bodyPr/>
          <a:lstStyle/>
          <a:p>
            <a:pPr>
              <a:buFont typeface="Wingdings" panose="05000000000000000000" pitchFamily="2" charset="2"/>
              <a:buNone/>
            </a:pPr>
            <a:r>
              <a:rPr lang="en-US" altLang="zh-CN" sz="1800">
                <a:latin typeface="Times New Roman" panose="02020603050405020304" pitchFamily="18" charset="0"/>
                <a:ea typeface="宋体" panose="02010600030101010101" pitchFamily="2" charset="-122"/>
              </a:rPr>
              <a:t>          </a:t>
            </a:r>
            <a:r>
              <a:rPr lang="zh-CN" altLang="en-US" sz="1800">
                <a:latin typeface="Times New Roman" panose="02020603050405020304" pitchFamily="18" charset="0"/>
                <a:ea typeface="宋体" panose="02010600030101010101" pitchFamily="2" charset="-122"/>
              </a:rPr>
              <a:t>表</a:t>
            </a:r>
            <a:r>
              <a:rPr lang="en-US" altLang="zh-CN" sz="1800">
                <a:latin typeface="Times New Roman" panose="02020603050405020304" pitchFamily="18" charset="0"/>
                <a:ea typeface="宋体" panose="02010600030101010101" pitchFamily="2" charset="-122"/>
              </a:rPr>
              <a:t>1</a:t>
            </a:r>
            <a:r>
              <a:rPr lang="zh-CN" altLang="en-US" sz="1800">
                <a:latin typeface="Times New Roman" panose="02020603050405020304" pitchFamily="18" charset="0"/>
                <a:ea typeface="宋体" panose="02010600030101010101" pitchFamily="2" charset="-122"/>
              </a:rPr>
              <a:t>给出了型号为</a:t>
            </a:r>
            <a:r>
              <a:rPr lang="en-US" altLang="zh-CN" sz="1800">
                <a:latin typeface="Times New Roman" panose="02020603050405020304" pitchFamily="18" charset="0"/>
                <a:ea typeface="宋体" panose="02010600030101010101" pitchFamily="2" charset="-122"/>
              </a:rPr>
              <a:t>3DG6</a:t>
            </a:r>
            <a:r>
              <a:rPr lang="zh-CN" altLang="en-US" sz="1800">
                <a:latin typeface="Times New Roman" panose="02020603050405020304" pitchFamily="18" charset="0"/>
                <a:ea typeface="宋体" panose="02010600030101010101" pitchFamily="2" charset="-122"/>
              </a:rPr>
              <a:t>晶体管（硅高频小功率管），在集电结</a:t>
            </a:r>
            <a:r>
              <a:rPr lang="en-US" altLang="zh-CN" sz="1800" i="1">
                <a:latin typeface="Times New Roman" panose="02020603050405020304" pitchFamily="18" charset="0"/>
                <a:ea typeface="宋体" panose="02010600030101010101" pitchFamily="2" charset="-122"/>
              </a:rPr>
              <a:t>U</a:t>
            </a:r>
            <a:r>
              <a:rPr lang="en-US" altLang="zh-CN" sz="1800" baseline="-30000">
                <a:latin typeface="Times New Roman" panose="02020603050405020304" pitchFamily="18" charset="0"/>
                <a:ea typeface="宋体" panose="02010600030101010101" pitchFamily="2" charset="-122"/>
              </a:rPr>
              <a:t>CC</a:t>
            </a:r>
            <a:r>
              <a:rPr lang="en-US" altLang="zh-CN" sz="1800">
                <a:latin typeface="Times New Roman" panose="02020603050405020304" pitchFamily="18" charset="0"/>
                <a:ea typeface="宋体" panose="02010600030101010101" pitchFamily="2" charset="-122"/>
              </a:rPr>
              <a:t>=6V</a:t>
            </a:r>
            <a:r>
              <a:rPr lang="zh-CN" altLang="en-US" sz="1800">
                <a:latin typeface="Times New Roman" panose="02020603050405020304" pitchFamily="18" charset="0"/>
                <a:ea typeface="宋体" panose="02010600030101010101" pitchFamily="2" charset="-122"/>
              </a:rPr>
              <a:t>条件下测量所得的实际数据。</a:t>
            </a:r>
          </a:p>
          <a:p>
            <a:pPr>
              <a:buFont typeface="Wingdings" panose="05000000000000000000" pitchFamily="2" charset="2"/>
              <a:buNone/>
            </a:pPr>
            <a:endParaRPr lang="zh-CN" altLang="en-US" sz="1800">
              <a:latin typeface="Times New Roman" panose="02020603050405020304" pitchFamily="18" charset="0"/>
              <a:ea typeface="宋体" panose="02010600030101010101" pitchFamily="2" charset="-122"/>
            </a:endParaRPr>
          </a:p>
          <a:p>
            <a:pPr>
              <a:buFont typeface="Wingdings" panose="05000000000000000000" pitchFamily="2" charset="2"/>
              <a:buNone/>
            </a:pPr>
            <a:endParaRPr lang="zh-CN" altLang="en-US" sz="1800">
              <a:latin typeface="Times New Roman" panose="02020603050405020304" pitchFamily="18" charset="0"/>
              <a:ea typeface="宋体" panose="02010600030101010101" pitchFamily="2" charset="-122"/>
            </a:endParaRPr>
          </a:p>
          <a:p>
            <a:pPr>
              <a:buFont typeface="Wingdings" panose="05000000000000000000" pitchFamily="2" charset="2"/>
              <a:buNone/>
            </a:pPr>
            <a:endParaRPr lang="zh-CN" altLang="en-US" sz="1800">
              <a:latin typeface="Times New Roman" panose="02020603050405020304" pitchFamily="18" charset="0"/>
              <a:ea typeface="宋体" panose="02010600030101010101" pitchFamily="2" charset="-122"/>
            </a:endParaRPr>
          </a:p>
          <a:p>
            <a:pPr>
              <a:buFont typeface="Wingdings" panose="05000000000000000000" pitchFamily="2" charset="2"/>
              <a:buNone/>
            </a:pPr>
            <a:endParaRPr lang="zh-CN" altLang="en-US" sz="1800">
              <a:latin typeface="Times New Roman" panose="02020603050405020304" pitchFamily="18" charset="0"/>
              <a:ea typeface="宋体" panose="02010600030101010101" pitchFamily="2" charset="-122"/>
            </a:endParaRPr>
          </a:p>
          <a:p>
            <a:pPr>
              <a:buFont typeface="Wingdings" panose="05000000000000000000" pitchFamily="2" charset="2"/>
              <a:buNone/>
            </a:pPr>
            <a:endParaRPr lang="zh-CN" altLang="en-US" sz="1800">
              <a:latin typeface="Times New Roman" panose="02020603050405020304" pitchFamily="18" charset="0"/>
              <a:ea typeface="宋体" panose="02010600030101010101" pitchFamily="2" charset="-122"/>
            </a:endParaRPr>
          </a:p>
          <a:p>
            <a:pPr>
              <a:buFont typeface="Wingdings" panose="05000000000000000000" pitchFamily="2" charset="2"/>
              <a:buNone/>
            </a:pPr>
            <a:endParaRPr lang="zh-CN" altLang="en-US" sz="1800">
              <a:latin typeface="Times New Roman" panose="02020603050405020304" pitchFamily="18" charset="0"/>
              <a:ea typeface="宋体" panose="02010600030101010101" pitchFamily="2" charset="-122"/>
            </a:endParaRPr>
          </a:p>
          <a:p>
            <a:pPr>
              <a:buFont typeface="Wingdings" panose="05000000000000000000" pitchFamily="2" charset="2"/>
              <a:buNone/>
            </a:pPr>
            <a:endParaRPr lang="zh-CN" altLang="en-US" sz="1800">
              <a:latin typeface="Times New Roman" panose="02020603050405020304" pitchFamily="18" charset="0"/>
              <a:ea typeface="宋体" panose="02010600030101010101" pitchFamily="2" charset="-122"/>
            </a:endParaRPr>
          </a:p>
          <a:p>
            <a:pPr>
              <a:buFont typeface="Wingdings" panose="05000000000000000000" pitchFamily="2" charset="2"/>
              <a:buNone/>
            </a:pPr>
            <a:r>
              <a:rPr lang="zh-CN" altLang="en-US" sz="1800">
                <a:latin typeface="Times New Roman" panose="02020603050405020304" pitchFamily="18" charset="0"/>
                <a:ea typeface="宋体" panose="02010600030101010101" pitchFamily="2" charset="-122"/>
              </a:rPr>
              <a:t>晶体管的电压放大系数为：</a:t>
            </a:r>
          </a:p>
          <a:p>
            <a:pPr>
              <a:buFont typeface="Wingdings" panose="05000000000000000000" pitchFamily="2" charset="2"/>
              <a:buNone/>
            </a:pPr>
            <a:endParaRPr lang="zh-CN" altLang="en-US" sz="1800">
              <a:latin typeface="Times New Roman" panose="02020603050405020304" pitchFamily="18" charset="0"/>
              <a:ea typeface="宋体" panose="02010600030101010101" pitchFamily="2" charset="-122"/>
            </a:endParaRPr>
          </a:p>
          <a:p>
            <a:pPr>
              <a:buFont typeface="Wingdings" panose="05000000000000000000" pitchFamily="2" charset="2"/>
              <a:buNone/>
            </a:pPr>
            <a:r>
              <a:rPr lang="zh-CN" altLang="en-US" sz="1800">
                <a:latin typeface="Times New Roman" panose="02020603050405020304" pitchFamily="18" charset="0"/>
                <a:ea typeface="宋体" panose="02010600030101010101" pitchFamily="2" charset="-122"/>
              </a:rPr>
              <a:t>晶体管的功率放大应等于它的电流放大系数与电压放大系数的乘积， </a:t>
            </a:r>
          </a:p>
          <a:p>
            <a:pPr>
              <a:buFont typeface="Wingdings" panose="05000000000000000000" pitchFamily="2" charset="2"/>
              <a:buNone/>
            </a:pPr>
            <a:r>
              <a:rPr lang="zh-CN" altLang="en-US" sz="2400">
                <a:latin typeface="Times New Roman" panose="02020603050405020304" pitchFamily="18" charset="0"/>
                <a:ea typeface="宋体" panose="02010600030101010101" pitchFamily="2" charset="-122"/>
              </a:rPr>
              <a:t>     </a:t>
            </a:r>
          </a:p>
        </p:txBody>
      </p:sp>
      <p:sp>
        <p:nvSpPr>
          <p:cNvPr id="171016" name="Rectangle 8">
            <a:extLst>
              <a:ext uri="{FF2B5EF4-FFF2-40B4-BE49-F238E27FC236}">
                <a16:creationId xmlns:a16="http://schemas.microsoft.com/office/drawing/2014/main" id="{928B955E-5F14-4F51-9540-6BA59D5191B8}"/>
              </a:ext>
            </a:extLst>
          </p:cNvPr>
          <p:cNvSpPr>
            <a:spLocks noChangeArrowheads="1"/>
          </p:cNvSpPr>
          <p:nvPr/>
        </p:nvSpPr>
        <p:spPr bwMode="auto">
          <a:xfrm>
            <a:off x="1905000" y="2743200"/>
            <a:ext cx="57118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sz="1200" b="1">
                <a:latin typeface="Times New Roman" panose="02020603050405020304" pitchFamily="18" charset="0"/>
                <a:ea typeface="宋体" panose="02010600030101010101" pitchFamily="2" charset="-122"/>
              </a:rPr>
              <a:t>表</a:t>
            </a:r>
            <a:r>
              <a:rPr lang="en-US" altLang="zh-CN" sz="1200" b="1">
                <a:latin typeface="Times New Roman" panose="02020603050405020304" pitchFamily="18" charset="0"/>
                <a:ea typeface="宋体" panose="02010600030101010101" pitchFamily="2" charset="-122"/>
                <a:cs typeface="Times New Roman" panose="02020603050405020304" pitchFamily="18" charset="0"/>
              </a:rPr>
              <a:t>1  </a:t>
            </a:r>
            <a:r>
              <a:rPr lang="zh-CN" altLang="en-US" sz="1200" b="1">
                <a:latin typeface="Times New Roman" panose="02020603050405020304" pitchFamily="18" charset="0"/>
                <a:ea typeface="宋体" panose="02010600030101010101" pitchFamily="2" charset="-122"/>
              </a:rPr>
              <a:t>晶体管各电极电流分配表</a:t>
            </a:r>
            <a:endParaRPr lang="zh-CN" altLang="en-US" sz="1200">
              <a:latin typeface="Times New Roman" panose="02020603050405020304" pitchFamily="18" charset="0"/>
              <a:ea typeface="宋体" panose="02010600030101010101" pitchFamily="2" charset="-122"/>
            </a:endParaRPr>
          </a:p>
        </p:txBody>
      </p:sp>
      <p:grpSp>
        <p:nvGrpSpPr>
          <p:cNvPr id="171073" name="Group 65">
            <a:extLst>
              <a:ext uri="{FF2B5EF4-FFF2-40B4-BE49-F238E27FC236}">
                <a16:creationId xmlns:a16="http://schemas.microsoft.com/office/drawing/2014/main" id="{C55E1320-B57A-4BE7-B752-951BB06801BE}"/>
              </a:ext>
            </a:extLst>
          </p:cNvPr>
          <p:cNvGrpSpPr>
            <a:grpSpLocks/>
          </p:cNvGrpSpPr>
          <p:nvPr/>
        </p:nvGrpSpPr>
        <p:grpSpPr bwMode="auto">
          <a:xfrm>
            <a:off x="1219200" y="3048000"/>
            <a:ext cx="6453188" cy="1519238"/>
            <a:chOff x="-3" y="314"/>
            <a:chExt cx="4065" cy="957"/>
          </a:xfrm>
        </p:grpSpPr>
        <p:grpSp>
          <p:nvGrpSpPr>
            <p:cNvPr id="171071" name="Group 63">
              <a:extLst>
                <a:ext uri="{FF2B5EF4-FFF2-40B4-BE49-F238E27FC236}">
                  <a16:creationId xmlns:a16="http://schemas.microsoft.com/office/drawing/2014/main" id="{9AB234EC-F82B-4553-BAE0-335D145C5208}"/>
                </a:ext>
              </a:extLst>
            </p:cNvPr>
            <p:cNvGrpSpPr>
              <a:grpSpLocks/>
            </p:cNvGrpSpPr>
            <p:nvPr/>
          </p:nvGrpSpPr>
          <p:grpSpPr bwMode="auto">
            <a:xfrm>
              <a:off x="0" y="317"/>
              <a:ext cx="4059" cy="951"/>
              <a:chOff x="0" y="317"/>
              <a:chExt cx="4059" cy="951"/>
            </a:xfrm>
          </p:grpSpPr>
          <p:grpSp>
            <p:nvGrpSpPr>
              <p:cNvPr id="171036" name="Group 28">
                <a:extLst>
                  <a:ext uri="{FF2B5EF4-FFF2-40B4-BE49-F238E27FC236}">
                    <a16:creationId xmlns:a16="http://schemas.microsoft.com/office/drawing/2014/main" id="{27293739-639D-4208-B7F3-92A275B2ACA4}"/>
                  </a:ext>
                </a:extLst>
              </p:cNvPr>
              <p:cNvGrpSpPr>
                <a:grpSpLocks/>
              </p:cNvGrpSpPr>
              <p:nvPr/>
            </p:nvGrpSpPr>
            <p:grpSpPr bwMode="auto">
              <a:xfrm>
                <a:off x="0" y="317"/>
                <a:ext cx="849" cy="317"/>
                <a:chOff x="0" y="317"/>
                <a:chExt cx="849" cy="317"/>
              </a:xfrm>
            </p:grpSpPr>
            <p:sp>
              <p:nvSpPr>
                <p:cNvPr id="171017" name="Rectangle 9">
                  <a:extLst>
                    <a:ext uri="{FF2B5EF4-FFF2-40B4-BE49-F238E27FC236}">
                      <a16:creationId xmlns:a16="http://schemas.microsoft.com/office/drawing/2014/main" id="{2449381A-0D2D-48A4-ADE3-C8101B9CB68B}"/>
                    </a:ext>
                  </a:extLst>
                </p:cNvPr>
                <p:cNvSpPr>
                  <a:spLocks noChangeArrowheads="1"/>
                </p:cNvSpPr>
                <p:nvPr/>
              </p:nvSpPr>
              <p:spPr bwMode="auto">
                <a:xfrm>
                  <a:off x="43" y="317"/>
                  <a:ext cx="76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1200">
                      <a:latin typeface="Times New Roman" panose="02020603050405020304" pitchFamily="18" charset="0"/>
                      <a:ea typeface="宋体" panose="02010600030101010101" pitchFamily="2" charset="-122"/>
                    </a:rPr>
                    <a:t>发射极电流</a:t>
                  </a:r>
                  <a:r>
                    <a:rPr lang="en-US" altLang="zh-CN" sz="1200" i="1">
                      <a:latin typeface="Times New Roman" panose="02020603050405020304" pitchFamily="18" charset="0"/>
                      <a:ea typeface="宋体" panose="02010600030101010101" pitchFamily="2" charset="-122"/>
                      <a:cs typeface="Times New Roman" panose="02020603050405020304" pitchFamily="18" charset="0"/>
                    </a:rPr>
                    <a:t>I</a:t>
                  </a:r>
                  <a:r>
                    <a:rPr lang="en-US" altLang="zh-CN" sz="1200" baseline="-30000">
                      <a:latin typeface="Times New Roman" panose="02020603050405020304" pitchFamily="18" charset="0"/>
                      <a:ea typeface="宋体" panose="02010600030101010101" pitchFamily="2" charset="-122"/>
                      <a:cs typeface="Times New Roman" panose="02020603050405020304" pitchFamily="18" charset="0"/>
                    </a:rPr>
                    <a:t>E</a:t>
                  </a:r>
                  <a:r>
                    <a:rPr lang="zh-CN" altLang="en-US" sz="1200">
                      <a:latin typeface="Times New Roman" panose="02020603050405020304" pitchFamily="18" charset="0"/>
                      <a:ea typeface="宋体" panose="02010600030101010101" pitchFamily="2" charset="-122"/>
                    </a:rPr>
                    <a:t>（</a:t>
                  </a:r>
                  <a:r>
                    <a:rPr lang="en-US" altLang="zh-CN" sz="1200">
                      <a:latin typeface="Times New Roman" panose="02020603050405020304" pitchFamily="18" charset="0"/>
                      <a:ea typeface="宋体" panose="02010600030101010101" pitchFamily="2" charset="-122"/>
                      <a:cs typeface="Times New Roman" panose="02020603050405020304" pitchFamily="18" charset="0"/>
                    </a:rPr>
                    <a:t>mA)</a:t>
                  </a:r>
                </a:p>
                <a:p>
                  <a:pPr algn="ctr" eaLnBrk="0" hangingPunct="0"/>
                  <a:endParaRPr lang="en-US" altLang="zh-CN" sz="1200">
                    <a:latin typeface="Times New Roman" panose="02020603050405020304" pitchFamily="18" charset="0"/>
                    <a:ea typeface="宋体" panose="02010600030101010101" pitchFamily="2" charset="-122"/>
                  </a:endParaRPr>
                </a:p>
              </p:txBody>
            </p:sp>
            <p:sp>
              <p:nvSpPr>
                <p:cNvPr id="171035" name="Rectangle 27">
                  <a:extLst>
                    <a:ext uri="{FF2B5EF4-FFF2-40B4-BE49-F238E27FC236}">
                      <a16:creationId xmlns:a16="http://schemas.microsoft.com/office/drawing/2014/main" id="{63B86080-8064-4CB0-9D24-CF4A92869E56}"/>
                    </a:ext>
                  </a:extLst>
                </p:cNvPr>
                <p:cNvSpPr>
                  <a:spLocks noChangeArrowheads="1"/>
                </p:cNvSpPr>
                <p:nvPr/>
              </p:nvSpPr>
              <p:spPr bwMode="auto">
                <a:xfrm>
                  <a:off x="0" y="317"/>
                  <a:ext cx="849" cy="31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pSp>
          <p:grpSp>
            <p:nvGrpSpPr>
              <p:cNvPr id="171038" name="Group 30">
                <a:extLst>
                  <a:ext uri="{FF2B5EF4-FFF2-40B4-BE49-F238E27FC236}">
                    <a16:creationId xmlns:a16="http://schemas.microsoft.com/office/drawing/2014/main" id="{4D3BE6B6-CAFC-4555-88C6-95E0D2B4DAFA}"/>
                  </a:ext>
                </a:extLst>
              </p:cNvPr>
              <p:cNvGrpSpPr>
                <a:grpSpLocks/>
              </p:cNvGrpSpPr>
              <p:nvPr/>
            </p:nvGrpSpPr>
            <p:grpSpPr bwMode="auto">
              <a:xfrm>
                <a:off x="849" y="317"/>
                <a:ext cx="642" cy="317"/>
                <a:chOff x="849" y="317"/>
                <a:chExt cx="642" cy="317"/>
              </a:xfrm>
            </p:grpSpPr>
            <p:sp>
              <p:nvSpPr>
                <p:cNvPr id="171018" name="Rectangle 10">
                  <a:extLst>
                    <a:ext uri="{FF2B5EF4-FFF2-40B4-BE49-F238E27FC236}">
                      <a16:creationId xmlns:a16="http://schemas.microsoft.com/office/drawing/2014/main" id="{95EC43C1-257C-4C6F-B65D-7FD1CB5AACF4}"/>
                    </a:ext>
                  </a:extLst>
                </p:cNvPr>
                <p:cNvSpPr>
                  <a:spLocks noChangeArrowheads="1"/>
                </p:cNvSpPr>
                <p:nvPr/>
              </p:nvSpPr>
              <p:spPr bwMode="auto">
                <a:xfrm>
                  <a:off x="892" y="317"/>
                  <a:ext cx="55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1200">
                      <a:latin typeface="Times New Roman" panose="02020603050405020304" pitchFamily="18" charset="0"/>
                      <a:ea typeface="宋体" panose="02010600030101010101" pitchFamily="2" charset="-122"/>
                      <a:cs typeface="Times New Roman" panose="02020603050405020304" pitchFamily="18" charset="0"/>
                    </a:rPr>
                    <a:t>1</a:t>
                  </a:r>
                </a:p>
                <a:p>
                  <a:pPr algn="ctr" eaLnBrk="0" hangingPunct="0"/>
                  <a:endParaRPr lang="en-US" altLang="zh-CN" sz="1200">
                    <a:latin typeface="Times New Roman" panose="02020603050405020304" pitchFamily="18" charset="0"/>
                    <a:ea typeface="宋体" panose="02010600030101010101" pitchFamily="2" charset="-122"/>
                  </a:endParaRPr>
                </a:p>
              </p:txBody>
            </p:sp>
            <p:sp>
              <p:nvSpPr>
                <p:cNvPr id="171037" name="Rectangle 29">
                  <a:extLst>
                    <a:ext uri="{FF2B5EF4-FFF2-40B4-BE49-F238E27FC236}">
                      <a16:creationId xmlns:a16="http://schemas.microsoft.com/office/drawing/2014/main" id="{D18E3106-D84C-43D4-8A98-74CFCE610596}"/>
                    </a:ext>
                  </a:extLst>
                </p:cNvPr>
                <p:cNvSpPr>
                  <a:spLocks noChangeArrowheads="1"/>
                </p:cNvSpPr>
                <p:nvPr/>
              </p:nvSpPr>
              <p:spPr bwMode="auto">
                <a:xfrm>
                  <a:off x="849" y="317"/>
                  <a:ext cx="642" cy="31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pSp>
          <p:grpSp>
            <p:nvGrpSpPr>
              <p:cNvPr id="171040" name="Group 32">
                <a:extLst>
                  <a:ext uri="{FF2B5EF4-FFF2-40B4-BE49-F238E27FC236}">
                    <a16:creationId xmlns:a16="http://schemas.microsoft.com/office/drawing/2014/main" id="{085EB073-A7D7-4204-8241-641C863B9933}"/>
                  </a:ext>
                </a:extLst>
              </p:cNvPr>
              <p:cNvGrpSpPr>
                <a:grpSpLocks/>
              </p:cNvGrpSpPr>
              <p:nvPr/>
            </p:nvGrpSpPr>
            <p:grpSpPr bwMode="auto">
              <a:xfrm>
                <a:off x="1491" y="317"/>
                <a:ext cx="642" cy="317"/>
                <a:chOff x="1491" y="317"/>
                <a:chExt cx="642" cy="317"/>
              </a:xfrm>
            </p:grpSpPr>
            <p:sp>
              <p:nvSpPr>
                <p:cNvPr id="171019" name="Rectangle 11">
                  <a:extLst>
                    <a:ext uri="{FF2B5EF4-FFF2-40B4-BE49-F238E27FC236}">
                      <a16:creationId xmlns:a16="http://schemas.microsoft.com/office/drawing/2014/main" id="{5FBB208D-0C6E-4C9D-A4BB-46043166C470}"/>
                    </a:ext>
                  </a:extLst>
                </p:cNvPr>
                <p:cNvSpPr>
                  <a:spLocks noChangeArrowheads="1"/>
                </p:cNvSpPr>
                <p:nvPr/>
              </p:nvSpPr>
              <p:spPr bwMode="auto">
                <a:xfrm>
                  <a:off x="1534" y="317"/>
                  <a:ext cx="55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1200">
                      <a:latin typeface="Times New Roman" panose="02020603050405020304" pitchFamily="18" charset="0"/>
                      <a:ea typeface="宋体" panose="02010600030101010101" pitchFamily="2" charset="-122"/>
                      <a:cs typeface="Times New Roman" panose="02020603050405020304" pitchFamily="18" charset="0"/>
                    </a:rPr>
                    <a:t>2</a:t>
                  </a:r>
                </a:p>
                <a:p>
                  <a:pPr algn="ctr" eaLnBrk="0" hangingPunct="0"/>
                  <a:endParaRPr lang="en-US" altLang="zh-CN" sz="1200">
                    <a:latin typeface="Times New Roman" panose="02020603050405020304" pitchFamily="18" charset="0"/>
                    <a:ea typeface="宋体" panose="02010600030101010101" pitchFamily="2" charset="-122"/>
                  </a:endParaRPr>
                </a:p>
              </p:txBody>
            </p:sp>
            <p:sp>
              <p:nvSpPr>
                <p:cNvPr id="171039" name="Rectangle 31">
                  <a:extLst>
                    <a:ext uri="{FF2B5EF4-FFF2-40B4-BE49-F238E27FC236}">
                      <a16:creationId xmlns:a16="http://schemas.microsoft.com/office/drawing/2014/main" id="{F295C3C0-994F-42BC-9426-B1A6976E66CB}"/>
                    </a:ext>
                  </a:extLst>
                </p:cNvPr>
                <p:cNvSpPr>
                  <a:spLocks noChangeArrowheads="1"/>
                </p:cNvSpPr>
                <p:nvPr/>
              </p:nvSpPr>
              <p:spPr bwMode="auto">
                <a:xfrm>
                  <a:off x="1491" y="317"/>
                  <a:ext cx="642" cy="31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pSp>
          <p:grpSp>
            <p:nvGrpSpPr>
              <p:cNvPr id="171042" name="Group 34">
                <a:extLst>
                  <a:ext uri="{FF2B5EF4-FFF2-40B4-BE49-F238E27FC236}">
                    <a16:creationId xmlns:a16="http://schemas.microsoft.com/office/drawing/2014/main" id="{BC268580-9CC7-4C6A-A312-B4719B84EF63}"/>
                  </a:ext>
                </a:extLst>
              </p:cNvPr>
              <p:cNvGrpSpPr>
                <a:grpSpLocks/>
              </p:cNvGrpSpPr>
              <p:nvPr/>
            </p:nvGrpSpPr>
            <p:grpSpPr bwMode="auto">
              <a:xfrm>
                <a:off x="2133" y="317"/>
                <a:ext cx="642" cy="317"/>
                <a:chOff x="2133" y="317"/>
                <a:chExt cx="642" cy="317"/>
              </a:xfrm>
            </p:grpSpPr>
            <p:sp>
              <p:nvSpPr>
                <p:cNvPr id="171020" name="Rectangle 12">
                  <a:extLst>
                    <a:ext uri="{FF2B5EF4-FFF2-40B4-BE49-F238E27FC236}">
                      <a16:creationId xmlns:a16="http://schemas.microsoft.com/office/drawing/2014/main" id="{E3A28FC0-9A96-481B-A840-C4E7D3FAE85E}"/>
                    </a:ext>
                  </a:extLst>
                </p:cNvPr>
                <p:cNvSpPr>
                  <a:spLocks noChangeArrowheads="1"/>
                </p:cNvSpPr>
                <p:nvPr/>
              </p:nvSpPr>
              <p:spPr bwMode="auto">
                <a:xfrm>
                  <a:off x="2176" y="317"/>
                  <a:ext cx="55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1200">
                      <a:latin typeface="Times New Roman" panose="02020603050405020304" pitchFamily="18" charset="0"/>
                      <a:ea typeface="宋体" panose="02010600030101010101" pitchFamily="2" charset="-122"/>
                      <a:cs typeface="Times New Roman" panose="02020603050405020304" pitchFamily="18" charset="0"/>
                    </a:rPr>
                    <a:t>3</a:t>
                  </a:r>
                </a:p>
                <a:p>
                  <a:pPr algn="ctr" eaLnBrk="0" hangingPunct="0"/>
                  <a:endParaRPr lang="en-US" altLang="zh-CN" sz="1200">
                    <a:latin typeface="Times New Roman" panose="02020603050405020304" pitchFamily="18" charset="0"/>
                    <a:ea typeface="宋体" panose="02010600030101010101" pitchFamily="2" charset="-122"/>
                  </a:endParaRPr>
                </a:p>
              </p:txBody>
            </p:sp>
            <p:sp>
              <p:nvSpPr>
                <p:cNvPr id="171041" name="Rectangle 33">
                  <a:extLst>
                    <a:ext uri="{FF2B5EF4-FFF2-40B4-BE49-F238E27FC236}">
                      <a16:creationId xmlns:a16="http://schemas.microsoft.com/office/drawing/2014/main" id="{E62BD5EF-9496-43DD-8520-8199F8103568}"/>
                    </a:ext>
                  </a:extLst>
                </p:cNvPr>
                <p:cNvSpPr>
                  <a:spLocks noChangeArrowheads="1"/>
                </p:cNvSpPr>
                <p:nvPr/>
              </p:nvSpPr>
              <p:spPr bwMode="auto">
                <a:xfrm>
                  <a:off x="2133" y="317"/>
                  <a:ext cx="642" cy="31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pSp>
          <p:grpSp>
            <p:nvGrpSpPr>
              <p:cNvPr id="171044" name="Group 36">
                <a:extLst>
                  <a:ext uri="{FF2B5EF4-FFF2-40B4-BE49-F238E27FC236}">
                    <a16:creationId xmlns:a16="http://schemas.microsoft.com/office/drawing/2014/main" id="{A511D8F7-FB24-450C-9C0C-73833BF329AA}"/>
                  </a:ext>
                </a:extLst>
              </p:cNvPr>
              <p:cNvGrpSpPr>
                <a:grpSpLocks/>
              </p:cNvGrpSpPr>
              <p:nvPr/>
            </p:nvGrpSpPr>
            <p:grpSpPr bwMode="auto">
              <a:xfrm>
                <a:off x="2775" y="317"/>
                <a:ext cx="642" cy="317"/>
                <a:chOff x="2775" y="317"/>
                <a:chExt cx="642" cy="317"/>
              </a:xfrm>
            </p:grpSpPr>
            <p:sp>
              <p:nvSpPr>
                <p:cNvPr id="171021" name="Rectangle 13">
                  <a:extLst>
                    <a:ext uri="{FF2B5EF4-FFF2-40B4-BE49-F238E27FC236}">
                      <a16:creationId xmlns:a16="http://schemas.microsoft.com/office/drawing/2014/main" id="{08E994D3-1D81-422B-B45E-1B0BBC29E489}"/>
                    </a:ext>
                  </a:extLst>
                </p:cNvPr>
                <p:cNvSpPr>
                  <a:spLocks noChangeArrowheads="1"/>
                </p:cNvSpPr>
                <p:nvPr/>
              </p:nvSpPr>
              <p:spPr bwMode="auto">
                <a:xfrm>
                  <a:off x="2818" y="317"/>
                  <a:ext cx="55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1200">
                      <a:latin typeface="Times New Roman" panose="02020603050405020304" pitchFamily="18" charset="0"/>
                      <a:ea typeface="宋体" panose="02010600030101010101" pitchFamily="2" charset="-122"/>
                      <a:cs typeface="Times New Roman" panose="02020603050405020304" pitchFamily="18" charset="0"/>
                    </a:rPr>
                    <a:t>4</a:t>
                  </a:r>
                </a:p>
                <a:p>
                  <a:pPr algn="ctr" eaLnBrk="0" hangingPunct="0"/>
                  <a:endParaRPr lang="en-US" altLang="zh-CN" sz="1200">
                    <a:latin typeface="Times New Roman" panose="02020603050405020304" pitchFamily="18" charset="0"/>
                    <a:ea typeface="宋体" panose="02010600030101010101" pitchFamily="2" charset="-122"/>
                  </a:endParaRPr>
                </a:p>
              </p:txBody>
            </p:sp>
            <p:sp>
              <p:nvSpPr>
                <p:cNvPr id="171043" name="Rectangle 35">
                  <a:extLst>
                    <a:ext uri="{FF2B5EF4-FFF2-40B4-BE49-F238E27FC236}">
                      <a16:creationId xmlns:a16="http://schemas.microsoft.com/office/drawing/2014/main" id="{B41EBF13-885A-4E02-AB85-8A58FEAAC95C}"/>
                    </a:ext>
                  </a:extLst>
                </p:cNvPr>
                <p:cNvSpPr>
                  <a:spLocks noChangeArrowheads="1"/>
                </p:cNvSpPr>
                <p:nvPr/>
              </p:nvSpPr>
              <p:spPr bwMode="auto">
                <a:xfrm>
                  <a:off x="2775" y="317"/>
                  <a:ext cx="642" cy="31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pSp>
          <p:grpSp>
            <p:nvGrpSpPr>
              <p:cNvPr id="171046" name="Group 38">
                <a:extLst>
                  <a:ext uri="{FF2B5EF4-FFF2-40B4-BE49-F238E27FC236}">
                    <a16:creationId xmlns:a16="http://schemas.microsoft.com/office/drawing/2014/main" id="{EA1405AD-C121-4CEF-9C97-65DECD600ACD}"/>
                  </a:ext>
                </a:extLst>
              </p:cNvPr>
              <p:cNvGrpSpPr>
                <a:grpSpLocks/>
              </p:cNvGrpSpPr>
              <p:nvPr/>
            </p:nvGrpSpPr>
            <p:grpSpPr bwMode="auto">
              <a:xfrm>
                <a:off x="3417" y="317"/>
                <a:ext cx="642" cy="317"/>
                <a:chOff x="3417" y="317"/>
                <a:chExt cx="642" cy="317"/>
              </a:xfrm>
            </p:grpSpPr>
            <p:sp>
              <p:nvSpPr>
                <p:cNvPr id="171022" name="Rectangle 14">
                  <a:extLst>
                    <a:ext uri="{FF2B5EF4-FFF2-40B4-BE49-F238E27FC236}">
                      <a16:creationId xmlns:a16="http://schemas.microsoft.com/office/drawing/2014/main" id="{2A4501FF-9A5B-4E3A-BA37-3C3D0A81108D}"/>
                    </a:ext>
                  </a:extLst>
                </p:cNvPr>
                <p:cNvSpPr>
                  <a:spLocks noChangeArrowheads="1"/>
                </p:cNvSpPr>
                <p:nvPr/>
              </p:nvSpPr>
              <p:spPr bwMode="auto">
                <a:xfrm>
                  <a:off x="3460" y="317"/>
                  <a:ext cx="55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1200">
                      <a:latin typeface="Times New Roman" panose="02020603050405020304" pitchFamily="18" charset="0"/>
                      <a:ea typeface="宋体" panose="02010600030101010101" pitchFamily="2" charset="-122"/>
                      <a:cs typeface="Times New Roman" panose="02020603050405020304" pitchFamily="18" charset="0"/>
                    </a:rPr>
                    <a:t>5</a:t>
                  </a:r>
                </a:p>
                <a:p>
                  <a:pPr algn="ctr" eaLnBrk="0" hangingPunct="0"/>
                  <a:endParaRPr lang="en-US" altLang="zh-CN" sz="1200">
                    <a:latin typeface="Times New Roman" panose="02020603050405020304" pitchFamily="18" charset="0"/>
                    <a:ea typeface="宋体" panose="02010600030101010101" pitchFamily="2" charset="-122"/>
                  </a:endParaRPr>
                </a:p>
              </p:txBody>
            </p:sp>
            <p:sp>
              <p:nvSpPr>
                <p:cNvPr id="171045" name="Rectangle 37">
                  <a:extLst>
                    <a:ext uri="{FF2B5EF4-FFF2-40B4-BE49-F238E27FC236}">
                      <a16:creationId xmlns:a16="http://schemas.microsoft.com/office/drawing/2014/main" id="{43B116B9-BDC6-4806-8D70-3895DD2975FA}"/>
                    </a:ext>
                  </a:extLst>
                </p:cNvPr>
                <p:cNvSpPr>
                  <a:spLocks noChangeArrowheads="1"/>
                </p:cNvSpPr>
                <p:nvPr/>
              </p:nvSpPr>
              <p:spPr bwMode="auto">
                <a:xfrm>
                  <a:off x="3417" y="317"/>
                  <a:ext cx="642" cy="31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pSp>
          <p:grpSp>
            <p:nvGrpSpPr>
              <p:cNvPr id="171048" name="Group 40">
                <a:extLst>
                  <a:ext uri="{FF2B5EF4-FFF2-40B4-BE49-F238E27FC236}">
                    <a16:creationId xmlns:a16="http://schemas.microsoft.com/office/drawing/2014/main" id="{E15DF9CB-4F24-41A6-AFEF-DCB5B5360B54}"/>
                  </a:ext>
                </a:extLst>
              </p:cNvPr>
              <p:cNvGrpSpPr>
                <a:grpSpLocks/>
              </p:cNvGrpSpPr>
              <p:nvPr/>
            </p:nvGrpSpPr>
            <p:grpSpPr bwMode="auto">
              <a:xfrm>
                <a:off x="0" y="634"/>
                <a:ext cx="849" cy="317"/>
                <a:chOff x="0" y="634"/>
                <a:chExt cx="849" cy="317"/>
              </a:xfrm>
            </p:grpSpPr>
            <p:sp>
              <p:nvSpPr>
                <p:cNvPr id="171023" name="Rectangle 15">
                  <a:extLst>
                    <a:ext uri="{FF2B5EF4-FFF2-40B4-BE49-F238E27FC236}">
                      <a16:creationId xmlns:a16="http://schemas.microsoft.com/office/drawing/2014/main" id="{6599B42D-66A3-46B4-A5C8-F303C4D35C19}"/>
                    </a:ext>
                  </a:extLst>
                </p:cNvPr>
                <p:cNvSpPr>
                  <a:spLocks noChangeArrowheads="1"/>
                </p:cNvSpPr>
                <p:nvPr/>
              </p:nvSpPr>
              <p:spPr bwMode="auto">
                <a:xfrm>
                  <a:off x="43" y="634"/>
                  <a:ext cx="76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1200">
                      <a:latin typeface="Times New Roman" panose="02020603050405020304" pitchFamily="18" charset="0"/>
                      <a:ea typeface="宋体" panose="02010600030101010101" pitchFamily="2" charset="-122"/>
                    </a:rPr>
                    <a:t>集电极电流</a:t>
                  </a:r>
                  <a:r>
                    <a:rPr lang="en-US" altLang="zh-CN" sz="1200" i="1">
                      <a:latin typeface="Times New Roman" panose="02020603050405020304" pitchFamily="18" charset="0"/>
                      <a:ea typeface="宋体" panose="02010600030101010101" pitchFamily="2" charset="-122"/>
                      <a:cs typeface="Times New Roman" panose="02020603050405020304" pitchFamily="18" charset="0"/>
                    </a:rPr>
                    <a:t>I</a:t>
                  </a:r>
                  <a:r>
                    <a:rPr lang="en-US" altLang="zh-CN" sz="1200" baseline="-30000">
                      <a:latin typeface="Times New Roman" panose="02020603050405020304" pitchFamily="18" charset="0"/>
                      <a:ea typeface="宋体" panose="02010600030101010101" pitchFamily="2" charset="-122"/>
                      <a:cs typeface="Times New Roman" panose="02020603050405020304" pitchFamily="18" charset="0"/>
                    </a:rPr>
                    <a:t>C</a:t>
                  </a:r>
                  <a:r>
                    <a:rPr lang="zh-CN" altLang="en-US" sz="1200">
                      <a:latin typeface="Times New Roman" panose="02020603050405020304" pitchFamily="18" charset="0"/>
                      <a:ea typeface="宋体" panose="02010600030101010101" pitchFamily="2" charset="-122"/>
                    </a:rPr>
                    <a:t>（</a:t>
                  </a:r>
                  <a:r>
                    <a:rPr lang="en-US" altLang="zh-CN" sz="1200">
                      <a:latin typeface="Times New Roman" panose="02020603050405020304" pitchFamily="18" charset="0"/>
                      <a:ea typeface="宋体" panose="02010600030101010101" pitchFamily="2" charset="-122"/>
                      <a:cs typeface="Times New Roman" panose="02020603050405020304" pitchFamily="18" charset="0"/>
                    </a:rPr>
                    <a:t>mA)</a:t>
                  </a:r>
                </a:p>
                <a:p>
                  <a:pPr algn="ctr" eaLnBrk="0" hangingPunct="0"/>
                  <a:endParaRPr lang="en-US" altLang="zh-CN" sz="1200">
                    <a:latin typeface="Times New Roman" panose="02020603050405020304" pitchFamily="18" charset="0"/>
                    <a:ea typeface="宋体" panose="02010600030101010101" pitchFamily="2" charset="-122"/>
                  </a:endParaRPr>
                </a:p>
              </p:txBody>
            </p:sp>
            <p:sp>
              <p:nvSpPr>
                <p:cNvPr id="171047" name="Rectangle 39">
                  <a:extLst>
                    <a:ext uri="{FF2B5EF4-FFF2-40B4-BE49-F238E27FC236}">
                      <a16:creationId xmlns:a16="http://schemas.microsoft.com/office/drawing/2014/main" id="{01562FCE-B4EB-4F50-BD44-4DC8D1A15DEE}"/>
                    </a:ext>
                  </a:extLst>
                </p:cNvPr>
                <p:cNvSpPr>
                  <a:spLocks noChangeArrowheads="1"/>
                </p:cNvSpPr>
                <p:nvPr/>
              </p:nvSpPr>
              <p:spPr bwMode="auto">
                <a:xfrm>
                  <a:off x="0" y="634"/>
                  <a:ext cx="849" cy="31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pSp>
          <p:grpSp>
            <p:nvGrpSpPr>
              <p:cNvPr id="171050" name="Group 42">
                <a:extLst>
                  <a:ext uri="{FF2B5EF4-FFF2-40B4-BE49-F238E27FC236}">
                    <a16:creationId xmlns:a16="http://schemas.microsoft.com/office/drawing/2014/main" id="{DE0CCD28-E076-43E7-9D61-CC9DDB94F2A0}"/>
                  </a:ext>
                </a:extLst>
              </p:cNvPr>
              <p:cNvGrpSpPr>
                <a:grpSpLocks/>
              </p:cNvGrpSpPr>
              <p:nvPr/>
            </p:nvGrpSpPr>
            <p:grpSpPr bwMode="auto">
              <a:xfrm>
                <a:off x="849" y="634"/>
                <a:ext cx="642" cy="317"/>
                <a:chOff x="849" y="634"/>
                <a:chExt cx="642" cy="317"/>
              </a:xfrm>
            </p:grpSpPr>
            <p:sp>
              <p:nvSpPr>
                <p:cNvPr id="171024" name="Rectangle 16">
                  <a:extLst>
                    <a:ext uri="{FF2B5EF4-FFF2-40B4-BE49-F238E27FC236}">
                      <a16:creationId xmlns:a16="http://schemas.microsoft.com/office/drawing/2014/main" id="{223C2ED3-6585-43D2-B29D-7E94B2BFC2E8}"/>
                    </a:ext>
                  </a:extLst>
                </p:cNvPr>
                <p:cNvSpPr>
                  <a:spLocks noChangeArrowheads="1"/>
                </p:cNvSpPr>
                <p:nvPr/>
              </p:nvSpPr>
              <p:spPr bwMode="auto">
                <a:xfrm>
                  <a:off x="892" y="634"/>
                  <a:ext cx="55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1200">
                      <a:latin typeface="Times New Roman" panose="02020603050405020304" pitchFamily="18" charset="0"/>
                      <a:ea typeface="宋体" panose="02010600030101010101" pitchFamily="2" charset="-122"/>
                      <a:cs typeface="Times New Roman" panose="02020603050405020304" pitchFamily="18" charset="0"/>
                    </a:rPr>
                    <a:t>0.98</a:t>
                  </a:r>
                </a:p>
                <a:p>
                  <a:pPr algn="ctr" eaLnBrk="0" hangingPunct="0"/>
                  <a:endParaRPr lang="en-US" altLang="zh-CN" sz="1200">
                    <a:latin typeface="Times New Roman" panose="02020603050405020304" pitchFamily="18" charset="0"/>
                    <a:ea typeface="宋体" panose="02010600030101010101" pitchFamily="2" charset="-122"/>
                  </a:endParaRPr>
                </a:p>
              </p:txBody>
            </p:sp>
            <p:sp>
              <p:nvSpPr>
                <p:cNvPr id="171049" name="Rectangle 41">
                  <a:extLst>
                    <a:ext uri="{FF2B5EF4-FFF2-40B4-BE49-F238E27FC236}">
                      <a16:creationId xmlns:a16="http://schemas.microsoft.com/office/drawing/2014/main" id="{DCAAE87F-E4B5-49F3-A848-A4B524F1A97E}"/>
                    </a:ext>
                  </a:extLst>
                </p:cNvPr>
                <p:cNvSpPr>
                  <a:spLocks noChangeArrowheads="1"/>
                </p:cNvSpPr>
                <p:nvPr/>
              </p:nvSpPr>
              <p:spPr bwMode="auto">
                <a:xfrm>
                  <a:off x="849" y="634"/>
                  <a:ext cx="642" cy="31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pSp>
          <p:grpSp>
            <p:nvGrpSpPr>
              <p:cNvPr id="171052" name="Group 44">
                <a:extLst>
                  <a:ext uri="{FF2B5EF4-FFF2-40B4-BE49-F238E27FC236}">
                    <a16:creationId xmlns:a16="http://schemas.microsoft.com/office/drawing/2014/main" id="{5A7F89D8-6697-4132-B208-F2017C77621B}"/>
                  </a:ext>
                </a:extLst>
              </p:cNvPr>
              <p:cNvGrpSpPr>
                <a:grpSpLocks/>
              </p:cNvGrpSpPr>
              <p:nvPr/>
            </p:nvGrpSpPr>
            <p:grpSpPr bwMode="auto">
              <a:xfrm>
                <a:off x="1491" y="634"/>
                <a:ext cx="642" cy="317"/>
                <a:chOff x="1491" y="634"/>
                <a:chExt cx="642" cy="317"/>
              </a:xfrm>
            </p:grpSpPr>
            <p:sp>
              <p:nvSpPr>
                <p:cNvPr id="171025" name="Rectangle 17">
                  <a:extLst>
                    <a:ext uri="{FF2B5EF4-FFF2-40B4-BE49-F238E27FC236}">
                      <a16:creationId xmlns:a16="http://schemas.microsoft.com/office/drawing/2014/main" id="{30D16A36-A479-4CA8-A258-11A2D888AF3E}"/>
                    </a:ext>
                  </a:extLst>
                </p:cNvPr>
                <p:cNvSpPr>
                  <a:spLocks noChangeArrowheads="1"/>
                </p:cNvSpPr>
                <p:nvPr/>
              </p:nvSpPr>
              <p:spPr bwMode="auto">
                <a:xfrm>
                  <a:off x="1534" y="634"/>
                  <a:ext cx="55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1200">
                      <a:latin typeface="Times New Roman" panose="02020603050405020304" pitchFamily="18" charset="0"/>
                      <a:ea typeface="宋体" panose="02010600030101010101" pitchFamily="2" charset="-122"/>
                      <a:cs typeface="Times New Roman" panose="02020603050405020304" pitchFamily="18" charset="0"/>
                    </a:rPr>
                    <a:t>1.96</a:t>
                  </a:r>
                </a:p>
                <a:p>
                  <a:pPr algn="ctr" eaLnBrk="0" hangingPunct="0"/>
                  <a:endParaRPr lang="en-US" altLang="zh-CN" sz="1200">
                    <a:latin typeface="Times New Roman" panose="02020603050405020304" pitchFamily="18" charset="0"/>
                    <a:ea typeface="宋体" panose="02010600030101010101" pitchFamily="2" charset="-122"/>
                  </a:endParaRPr>
                </a:p>
              </p:txBody>
            </p:sp>
            <p:sp>
              <p:nvSpPr>
                <p:cNvPr id="171051" name="Rectangle 43">
                  <a:extLst>
                    <a:ext uri="{FF2B5EF4-FFF2-40B4-BE49-F238E27FC236}">
                      <a16:creationId xmlns:a16="http://schemas.microsoft.com/office/drawing/2014/main" id="{719EAEF1-AA9C-4182-9AC2-F4153F1D9113}"/>
                    </a:ext>
                  </a:extLst>
                </p:cNvPr>
                <p:cNvSpPr>
                  <a:spLocks noChangeArrowheads="1"/>
                </p:cNvSpPr>
                <p:nvPr/>
              </p:nvSpPr>
              <p:spPr bwMode="auto">
                <a:xfrm>
                  <a:off x="1491" y="634"/>
                  <a:ext cx="642" cy="31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pSp>
          <p:grpSp>
            <p:nvGrpSpPr>
              <p:cNvPr id="171054" name="Group 46">
                <a:extLst>
                  <a:ext uri="{FF2B5EF4-FFF2-40B4-BE49-F238E27FC236}">
                    <a16:creationId xmlns:a16="http://schemas.microsoft.com/office/drawing/2014/main" id="{7F2997C3-2A37-479D-8EB0-9D3B7AD0EDC6}"/>
                  </a:ext>
                </a:extLst>
              </p:cNvPr>
              <p:cNvGrpSpPr>
                <a:grpSpLocks/>
              </p:cNvGrpSpPr>
              <p:nvPr/>
            </p:nvGrpSpPr>
            <p:grpSpPr bwMode="auto">
              <a:xfrm>
                <a:off x="2133" y="634"/>
                <a:ext cx="642" cy="317"/>
                <a:chOff x="2133" y="634"/>
                <a:chExt cx="642" cy="317"/>
              </a:xfrm>
            </p:grpSpPr>
            <p:sp>
              <p:nvSpPr>
                <p:cNvPr id="171026" name="Rectangle 18">
                  <a:extLst>
                    <a:ext uri="{FF2B5EF4-FFF2-40B4-BE49-F238E27FC236}">
                      <a16:creationId xmlns:a16="http://schemas.microsoft.com/office/drawing/2014/main" id="{2D3F6508-20F8-4317-B19F-E32CE27CDF92}"/>
                    </a:ext>
                  </a:extLst>
                </p:cNvPr>
                <p:cNvSpPr>
                  <a:spLocks noChangeArrowheads="1"/>
                </p:cNvSpPr>
                <p:nvPr/>
              </p:nvSpPr>
              <p:spPr bwMode="auto">
                <a:xfrm>
                  <a:off x="2176" y="634"/>
                  <a:ext cx="55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1200">
                      <a:latin typeface="Times New Roman" panose="02020603050405020304" pitchFamily="18" charset="0"/>
                      <a:ea typeface="宋体" panose="02010600030101010101" pitchFamily="2" charset="-122"/>
                      <a:cs typeface="Times New Roman" panose="02020603050405020304" pitchFamily="18" charset="0"/>
                    </a:rPr>
                    <a:t>2.94</a:t>
                  </a:r>
                </a:p>
                <a:p>
                  <a:pPr algn="ctr" eaLnBrk="0" hangingPunct="0"/>
                  <a:endParaRPr lang="en-US" altLang="zh-CN" sz="1200">
                    <a:latin typeface="Times New Roman" panose="02020603050405020304" pitchFamily="18" charset="0"/>
                    <a:ea typeface="宋体" panose="02010600030101010101" pitchFamily="2" charset="-122"/>
                  </a:endParaRPr>
                </a:p>
              </p:txBody>
            </p:sp>
            <p:sp>
              <p:nvSpPr>
                <p:cNvPr id="171053" name="Rectangle 45">
                  <a:extLst>
                    <a:ext uri="{FF2B5EF4-FFF2-40B4-BE49-F238E27FC236}">
                      <a16:creationId xmlns:a16="http://schemas.microsoft.com/office/drawing/2014/main" id="{BFD5E4B6-D6D1-409A-B987-FC78A7CF4736}"/>
                    </a:ext>
                  </a:extLst>
                </p:cNvPr>
                <p:cNvSpPr>
                  <a:spLocks noChangeArrowheads="1"/>
                </p:cNvSpPr>
                <p:nvPr/>
              </p:nvSpPr>
              <p:spPr bwMode="auto">
                <a:xfrm>
                  <a:off x="2133" y="634"/>
                  <a:ext cx="642" cy="31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pSp>
          <p:grpSp>
            <p:nvGrpSpPr>
              <p:cNvPr id="171056" name="Group 48">
                <a:extLst>
                  <a:ext uri="{FF2B5EF4-FFF2-40B4-BE49-F238E27FC236}">
                    <a16:creationId xmlns:a16="http://schemas.microsoft.com/office/drawing/2014/main" id="{0C1E42E3-AFB7-4160-91BF-EDB6DE0A92F8}"/>
                  </a:ext>
                </a:extLst>
              </p:cNvPr>
              <p:cNvGrpSpPr>
                <a:grpSpLocks/>
              </p:cNvGrpSpPr>
              <p:nvPr/>
            </p:nvGrpSpPr>
            <p:grpSpPr bwMode="auto">
              <a:xfrm>
                <a:off x="2775" y="634"/>
                <a:ext cx="642" cy="317"/>
                <a:chOff x="2775" y="634"/>
                <a:chExt cx="642" cy="317"/>
              </a:xfrm>
            </p:grpSpPr>
            <p:sp>
              <p:nvSpPr>
                <p:cNvPr id="171027" name="Rectangle 19">
                  <a:extLst>
                    <a:ext uri="{FF2B5EF4-FFF2-40B4-BE49-F238E27FC236}">
                      <a16:creationId xmlns:a16="http://schemas.microsoft.com/office/drawing/2014/main" id="{770EA4E7-711A-4168-9155-4E1AD1DC90EB}"/>
                    </a:ext>
                  </a:extLst>
                </p:cNvPr>
                <p:cNvSpPr>
                  <a:spLocks noChangeArrowheads="1"/>
                </p:cNvSpPr>
                <p:nvPr/>
              </p:nvSpPr>
              <p:spPr bwMode="auto">
                <a:xfrm>
                  <a:off x="2818" y="634"/>
                  <a:ext cx="55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1200">
                      <a:latin typeface="Times New Roman" panose="02020603050405020304" pitchFamily="18" charset="0"/>
                      <a:ea typeface="宋体" panose="02010600030101010101" pitchFamily="2" charset="-122"/>
                      <a:cs typeface="Times New Roman" panose="02020603050405020304" pitchFamily="18" charset="0"/>
                    </a:rPr>
                    <a:t>3.92</a:t>
                  </a:r>
                </a:p>
                <a:p>
                  <a:pPr algn="ctr" eaLnBrk="0" hangingPunct="0"/>
                  <a:endParaRPr lang="en-US" altLang="zh-CN" sz="1200">
                    <a:latin typeface="Times New Roman" panose="02020603050405020304" pitchFamily="18" charset="0"/>
                    <a:ea typeface="宋体" panose="02010600030101010101" pitchFamily="2" charset="-122"/>
                  </a:endParaRPr>
                </a:p>
              </p:txBody>
            </p:sp>
            <p:sp>
              <p:nvSpPr>
                <p:cNvPr id="171055" name="Rectangle 47">
                  <a:extLst>
                    <a:ext uri="{FF2B5EF4-FFF2-40B4-BE49-F238E27FC236}">
                      <a16:creationId xmlns:a16="http://schemas.microsoft.com/office/drawing/2014/main" id="{296B2302-A0C1-4F8B-A2FE-6575227BDAC4}"/>
                    </a:ext>
                  </a:extLst>
                </p:cNvPr>
                <p:cNvSpPr>
                  <a:spLocks noChangeArrowheads="1"/>
                </p:cNvSpPr>
                <p:nvPr/>
              </p:nvSpPr>
              <p:spPr bwMode="auto">
                <a:xfrm>
                  <a:off x="2775" y="634"/>
                  <a:ext cx="642" cy="31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pSp>
          <p:grpSp>
            <p:nvGrpSpPr>
              <p:cNvPr id="171058" name="Group 50">
                <a:extLst>
                  <a:ext uri="{FF2B5EF4-FFF2-40B4-BE49-F238E27FC236}">
                    <a16:creationId xmlns:a16="http://schemas.microsoft.com/office/drawing/2014/main" id="{3D545E36-989A-46DA-A0A1-E8DF89F74B56}"/>
                  </a:ext>
                </a:extLst>
              </p:cNvPr>
              <p:cNvGrpSpPr>
                <a:grpSpLocks/>
              </p:cNvGrpSpPr>
              <p:nvPr/>
            </p:nvGrpSpPr>
            <p:grpSpPr bwMode="auto">
              <a:xfrm>
                <a:off x="3417" y="634"/>
                <a:ext cx="642" cy="317"/>
                <a:chOff x="3417" y="634"/>
                <a:chExt cx="642" cy="317"/>
              </a:xfrm>
            </p:grpSpPr>
            <p:sp>
              <p:nvSpPr>
                <p:cNvPr id="171028" name="Rectangle 20">
                  <a:extLst>
                    <a:ext uri="{FF2B5EF4-FFF2-40B4-BE49-F238E27FC236}">
                      <a16:creationId xmlns:a16="http://schemas.microsoft.com/office/drawing/2014/main" id="{5042B261-674A-4D80-BDCB-382F352A8CED}"/>
                    </a:ext>
                  </a:extLst>
                </p:cNvPr>
                <p:cNvSpPr>
                  <a:spLocks noChangeArrowheads="1"/>
                </p:cNvSpPr>
                <p:nvPr/>
              </p:nvSpPr>
              <p:spPr bwMode="auto">
                <a:xfrm>
                  <a:off x="3460" y="634"/>
                  <a:ext cx="55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1200">
                      <a:latin typeface="Times New Roman" panose="02020603050405020304" pitchFamily="18" charset="0"/>
                      <a:ea typeface="宋体" panose="02010600030101010101" pitchFamily="2" charset="-122"/>
                      <a:cs typeface="Times New Roman" panose="02020603050405020304" pitchFamily="18" charset="0"/>
                    </a:rPr>
                    <a:t>4.90</a:t>
                  </a:r>
                </a:p>
                <a:p>
                  <a:pPr algn="ctr" eaLnBrk="0" hangingPunct="0"/>
                  <a:endParaRPr lang="en-US" altLang="zh-CN" sz="1200">
                    <a:latin typeface="Times New Roman" panose="02020603050405020304" pitchFamily="18" charset="0"/>
                    <a:ea typeface="宋体" panose="02010600030101010101" pitchFamily="2" charset="-122"/>
                  </a:endParaRPr>
                </a:p>
              </p:txBody>
            </p:sp>
            <p:sp>
              <p:nvSpPr>
                <p:cNvPr id="171057" name="Rectangle 49">
                  <a:extLst>
                    <a:ext uri="{FF2B5EF4-FFF2-40B4-BE49-F238E27FC236}">
                      <a16:creationId xmlns:a16="http://schemas.microsoft.com/office/drawing/2014/main" id="{C8E790EF-D012-4B2A-B916-71006987247D}"/>
                    </a:ext>
                  </a:extLst>
                </p:cNvPr>
                <p:cNvSpPr>
                  <a:spLocks noChangeArrowheads="1"/>
                </p:cNvSpPr>
                <p:nvPr/>
              </p:nvSpPr>
              <p:spPr bwMode="auto">
                <a:xfrm>
                  <a:off x="3417" y="634"/>
                  <a:ext cx="642" cy="31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pSp>
          <p:grpSp>
            <p:nvGrpSpPr>
              <p:cNvPr id="171060" name="Group 52">
                <a:extLst>
                  <a:ext uri="{FF2B5EF4-FFF2-40B4-BE49-F238E27FC236}">
                    <a16:creationId xmlns:a16="http://schemas.microsoft.com/office/drawing/2014/main" id="{5846E31C-4E78-4B2A-B6C4-293480A5421B}"/>
                  </a:ext>
                </a:extLst>
              </p:cNvPr>
              <p:cNvGrpSpPr>
                <a:grpSpLocks/>
              </p:cNvGrpSpPr>
              <p:nvPr/>
            </p:nvGrpSpPr>
            <p:grpSpPr bwMode="auto">
              <a:xfrm>
                <a:off x="0" y="951"/>
                <a:ext cx="849" cy="317"/>
                <a:chOff x="0" y="951"/>
                <a:chExt cx="849" cy="317"/>
              </a:xfrm>
            </p:grpSpPr>
            <p:sp>
              <p:nvSpPr>
                <p:cNvPr id="171029" name="Rectangle 21">
                  <a:extLst>
                    <a:ext uri="{FF2B5EF4-FFF2-40B4-BE49-F238E27FC236}">
                      <a16:creationId xmlns:a16="http://schemas.microsoft.com/office/drawing/2014/main" id="{62227EE4-C301-41E4-AED8-1A2C3303FD04}"/>
                    </a:ext>
                  </a:extLst>
                </p:cNvPr>
                <p:cNvSpPr>
                  <a:spLocks noChangeArrowheads="1"/>
                </p:cNvSpPr>
                <p:nvPr/>
              </p:nvSpPr>
              <p:spPr bwMode="auto">
                <a:xfrm>
                  <a:off x="43" y="951"/>
                  <a:ext cx="76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1200">
                      <a:latin typeface="Times New Roman" panose="02020603050405020304" pitchFamily="18" charset="0"/>
                      <a:ea typeface="宋体" panose="02010600030101010101" pitchFamily="2" charset="-122"/>
                    </a:rPr>
                    <a:t>基极电流</a:t>
                  </a:r>
                  <a:r>
                    <a:rPr lang="en-US" altLang="zh-CN" sz="1200" i="1">
                      <a:latin typeface="Times New Roman" panose="02020603050405020304" pitchFamily="18" charset="0"/>
                      <a:ea typeface="宋体" panose="02010600030101010101" pitchFamily="2" charset="-122"/>
                      <a:cs typeface="Times New Roman" panose="02020603050405020304" pitchFamily="18" charset="0"/>
                    </a:rPr>
                    <a:t>I</a:t>
                  </a:r>
                  <a:r>
                    <a:rPr lang="en-US" altLang="zh-CN" sz="1200" baseline="-30000">
                      <a:latin typeface="Times New Roman" panose="02020603050405020304" pitchFamily="18" charset="0"/>
                      <a:ea typeface="宋体" panose="02010600030101010101" pitchFamily="2" charset="-122"/>
                      <a:cs typeface="Times New Roman" panose="02020603050405020304" pitchFamily="18" charset="0"/>
                    </a:rPr>
                    <a:t>B</a:t>
                  </a:r>
                  <a:r>
                    <a:rPr lang="zh-CN" altLang="en-US" sz="1200">
                      <a:latin typeface="Times New Roman" panose="02020603050405020304" pitchFamily="18" charset="0"/>
                      <a:ea typeface="宋体" panose="02010600030101010101" pitchFamily="2" charset="-122"/>
                    </a:rPr>
                    <a:t>（</a:t>
                  </a:r>
                  <a:r>
                    <a:rPr lang="en-US" altLang="zh-CN" sz="1200">
                      <a:latin typeface="Times New Roman" panose="02020603050405020304" pitchFamily="18" charset="0"/>
                      <a:ea typeface="宋体" panose="02010600030101010101" pitchFamily="2" charset="-122"/>
                      <a:cs typeface="Times New Roman" panose="02020603050405020304" pitchFamily="18" charset="0"/>
                    </a:rPr>
                    <a:t>mA)</a:t>
                  </a:r>
                </a:p>
                <a:p>
                  <a:pPr algn="ctr" eaLnBrk="0" hangingPunct="0"/>
                  <a:endParaRPr lang="en-US" altLang="zh-CN" sz="1200">
                    <a:latin typeface="Times New Roman" panose="02020603050405020304" pitchFamily="18" charset="0"/>
                    <a:ea typeface="宋体" panose="02010600030101010101" pitchFamily="2" charset="-122"/>
                  </a:endParaRPr>
                </a:p>
              </p:txBody>
            </p:sp>
            <p:sp>
              <p:nvSpPr>
                <p:cNvPr id="171059" name="Rectangle 51">
                  <a:extLst>
                    <a:ext uri="{FF2B5EF4-FFF2-40B4-BE49-F238E27FC236}">
                      <a16:creationId xmlns:a16="http://schemas.microsoft.com/office/drawing/2014/main" id="{C61B563B-A34E-47FD-AD61-C7C8B27662A4}"/>
                    </a:ext>
                  </a:extLst>
                </p:cNvPr>
                <p:cNvSpPr>
                  <a:spLocks noChangeArrowheads="1"/>
                </p:cNvSpPr>
                <p:nvPr/>
              </p:nvSpPr>
              <p:spPr bwMode="auto">
                <a:xfrm>
                  <a:off x="0" y="951"/>
                  <a:ext cx="849" cy="31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pSp>
          <p:grpSp>
            <p:nvGrpSpPr>
              <p:cNvPr id="171062" name="Group 54">
                <a:extLst>
                  <a:ext uri="{FF2B5EF4-FFF2-40B4-BE49-F238E27FC236}">
                    <a16:creationId xmlns:a16="http://schemas.microsoft.com/office/drawing/2014/main" id="{A3C31127-0A48-49CB-B3DB-122BA08ED95F}"/>
                  </a:ext>
                </a:extLst>
              </p:cNvPr>
              <p:cNvGrpSpPr>
                <a:grpSpLocks/>
              </p:cNvGrpSpPr>
              <p:nvPr/>
            </p:nvGrpSpPr>
            <p:grpSpPr bwMode="auto">
              <a:xfrm>
                <a:off x="849" y="951"/>
                <a:ext cx="642" cy="317"/>
                <a:chOff x="849" y="951"/>
                <a:chExt cx="642" cy="317"/>
              </a:xfrm>
            </p:grpSpPr>
            <p:sp>
              <p:nvSpPr>
                <p:cNvPr id="171030" name="Rectangle 22">
                  <a:extLst>
                    <a:ext uri="{FF2B5EF4-FFF2-40B4-BE49-F238E27FC236}">
                      <a16:creationId xmlns:a16="http://schemas.microsoft.com/office/drawing/2014/main" id="{60F334D3-C22E-4CAD-9099-287543DC226F}"/>
                    </a:ext>
                  </a:extLst>
                </p:cNvPr>
                <p:cNvSpPr>
                  <a:spLocks noChangeArrowheads="1"/>
                </p:cNvSpPr>
                <p:nvPr/>
              </p:nvSpPr>
              <p:spPr bwMode="auto">
                <a:xfrm>
                  <a:off x="892" y="951"/>
                  <a:ext cx="55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1200">
                      <a:latin typeface="Times New Roman" panose="02020603050405020304" pitchFamily="18" charset="0"/>
                      <a:ea typeface="宋体" panose="02010600030101010101" pitchFamily="2" charset="-122"/>
                      <a:cs typeface="Times New Roman" panose="02020603050405020304" pitchFamily="18" charset="0"/>
                    </a:rPr>
                    <a:t>0.02</a:t>
                  </a:r>
                </a:p>
                <a:p>
                  <a:pPr algn="ctr" eaLnBrk="0" hangingPunct="0"/>
                  <a:endParaRPr lang="en-US" altLang="zh-CN" sz="1200">
                    <a:latin typeface="Times New Roman" panose="02020603050405020304" pitchFamily="18" charset="0"/>
                    <a:ea typeface="宋体" panose="02010600030101010101" pitchFamily="2" charset="-122"/>
                  </a:endParaRPr>
                </a:p>
              </p:txBody>
            </p:sp>
            <p:sp>
              <p:nvSpPr>
                <p:cNvPr id="171061" name="Rectangle 53">
                  <a:extLst>
                    <a:ext uri="{FF2B5EF4-FFF2-40B4-BE49-F238E27FC236}">
                      <a16:creationId xmlns:a16="http://schemas.microsoft.com/office/drawing/2014/main" id="{1461CF8E-69C0-4D72-9E85-3AB39AD99AC3}"/>
                    </a:ext>
                  </a:extLst>
                </p:cNvPr>
                <p:cNvSpPr>
                  <a:spLocks noChangeArrowheads="1"/>
                </p:cNvSpPr>
                <p:nvPr/>
              </p:nvSpPr>
              <p:spPr bwMode="auto">
                <a:xfrm>
                  <a:off x="849" y="951"/>
                  <a:ext cx="642" cy="31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pSp>
          <p:grpSp>
            <p:nvGrpSpPr>
              <p:cNvPr id="171064" name="Group 56">
                <a:extLst>
                  <a:ext uri="{FF2B5EF4-FFF2-40B4-BE49-F238E27FC236}">
                    <a16:creationId xmlns:a16="http://schemas.microsoft.com/office/drawing/2014/main" id="{C7D678D2-E090-4E23-9618-CFF3158697B6}"/>
                  </a:ext>
                </a:extLst>
              </p:cNvPr>
              <p:cNvGrpSpPr>
                <a:grpSpLocks/>
              </p:cNvGrpSpPr>
              <p:nvPr/>
            </p:nvGrpSpPr>
            <p:grpSpPr bwMode="auto">
              <a:xfrm>
                <a:off x="1491" y="951"/>
                <a:ext cx="642" cy="317"/>
                <a:chOff x="1491" y="951"/>
                <a:chExt cx="642" cy="317"/>
              </a:xfrm>
            </p:grpSpPr>
            <p:sp>
              <p:nvSpPr>
                <p:cNvPr id="171031" name="Rectangle 23">
                  <a:extLst>
                    <a:ext uri="{FF2B5EF4-FFF2-40B4-BE49-F238E27FC236}">
                      <a16:creationId xmlns:a16="http://schemas.microsoft.com/office/drawing/2014/main" id="{040B2E15-BA56-4604-B002-E81884045512}"/>
                    </a:ext>
                  </a:extLst>
                </p:cNvPr>
                <p:cNvSpPr>
                  <a:spLocks noChangeArrowheads="1"/>
                </p:cNvSpPr>
                <p:nvPr/>
              </p:nvSpPr>
              <p:spPr bwMode="auto">
                <a:xfrm>
                  <a:off x="1534" y="951"/>
                  <a:ext cx="55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1200">
                      <a:latin typeface="Times New Roman" panose="02020603050405020304" pitchFamily="18" charset="0"/>
                      <a:ea typeface="宋体" panose="02010600030101010101" pitchFamily="2" charset="-122"/>
                      <a:cs typeface="Times New Roman" panose="02020603050405020304" pitchFamily="18" charset="0"/>
                    </a:rPr>
                    <a:t>0.04</a:t>
                  </a:r>
                </a:p>
                <a:p>
                  <a:pPr algn="ctr" eaLnBrk="0" hangingPunct="0"/>
                  <a:endParaRPr lang="en-US" altLang="zh-CN" sz="1200">
                    <a:latin typeface="Times New Roman" panose="02020603050405020304" pitchFamily="18" charset="0"/>
                    <a:ea typeface="宋体" panose="02010600030101010101" pitchFamily="2" charset="-122"/>
                  </a:endParaRPr>
                </a:p>
              </p:txBody>
            </p:sp>
            <p:sp>
              <p:nvSpPr>
                <p:cNvPr id="171063" name="Rectangle 55">
                  <a:extLst>
                    <a:ext uri="{FF2B5EF4-FFF2-40B4-BE49-F238E27FC236}">
                      <a16:creationId xmlns:a16="http://schemas.microsoft.com/office/drawing/2014/main" id="{201AE646-64D1-4CD8-B234-1B0C7D22B379}"/>
                    </a:ext>
                  </a:extLst>
                </p:cNvPr>
                <p:cNvSpPr>
                  <a:spLocks noChangeArrowheads="1"/>
                </p:cNvSpPr>
                <p:nvPr/>
              </p:nvSpPr>
              <p:spPr bwMode="auto">
                <a:xfrm>
                  <a:off x="1491" y="951"/>
                  <a:ext cx="642" cy="31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pSp>
          <p:grpSp>
            <p:nvGrpSpPr>
              <p:cNvPr id="171066" name="Group 58">
                <a:extLst>
                  <a:ext uri="{FF2B5EF4-FFF2-40B4-BE49-F238E27FC236}">
                    <a16:creationId xmlns:a16="http://schemas.microsoft.com/office/drawing/2014/main" id="{A3D54838-6C26-4AB7-89D0-7FB15A2AE449}"/>
                  </a:ext>
                </a:extLst>
              </p:cNvPr>
              <p:cNvGrpSpPr>
                <a:grpSpLocks/>
              </p:cNvGrpSpPr>
              <p:nvPr/>
            </p:nvGrpSpPr>
            <p:grpSpPr bwMode="auto">
              <a:xfrm>
                <a:off x="2133" y="951"/>
                <a:ext cx="642" cy="317"/>
                <a:chOff x="2133" y="951"/>
                <a:chExt cx="642" cy="317"/>
              </a:xfrm>
            </p:grpSpPr>
            <p:sp>
              <p:nvSpPr>
                <p:cNvPr id="171032" name="Rectangle 24">
                  <a:extLst>
                    <a:ext uri="{FF2B5EF4-FFF2-40B4-BE49-F238E27FC236}">
                      <a16:creationId xmlns:a16="http://schemas.microsoft.com/office/drawing/2014/main" id="{24873AD6-E4AD-4205-8EF4-C6E76D82DB9E}"/>
                    </a:ext>
                  </a:extLst>
                </p:cNvPr>
                <p:cNvSpPr>
                  <a:spLocks noChangeArrowheads="1"/>
                </p:cNvSpPr>
                <p:nvPr/>
              </p:nvSpPr>
              <p:spPr bwMode="auto">
                <a:xfrm>
                  <a:off x="2176" y="951"/>
                  <a:ext cx="55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1200">
                      <a:latin typeface="Times New Roman" panose="02020603050405020304" pitchFamily="18" charset="0"/>
                      <a:ea typeface="宋体" panose="02010600030101010101" pitchFamily="2" charset="-122"/>
                      <a:cs typeface="Times New Roman" panose="02020603050405020304" pitchFamily="18" charset="0"/>
                    </a:rPr>
                    <a:t>0.06</a:t>
                  </a:r>
                </a:p>
                <a:p>
                  <a:pPr algn="ctr" eaLnBrk="0" hangingPunct="0"/>
                  <a:endParaRPr lang="en-US" altLang="zh-CN" sz="1200">
                    <a:latin typeface="Times New Roman" panose="02020603050405020304" pitchFamily="18" charset="0"/>
                    <a:ea typeface="宋体" panose="02010600030101010101" pitchFamily="2" charset="-122"/>
                  </a:endParaRPr>
                </a:p>
              </p:txBody>
            </p:sp>
            <p:sp>
              <p:nvSpPr>
                <p:cNvPr id="171065" name="Rectangle 57">
                  <a:extLst>
                    <a:ext uri="{FF2B5EF4-FFF2-40B4-BE49-F238E27FC236}">
                      <a16:creationId xmlns:a16="http://schemas.microsoft.com/office/drawing/2014/main" id="{641056D1-3A59-40A2-945B-DE14E77953DD}"/>
                    </a:ext>
                  </a:extLst>
                </p:cNvPr>
                <p:cNvSpPr>
                  <a:spLocks noChangeArrowheads="1"/>
                </p:cNvSpPr>
                <p:nvPr/>
              </p:nvSpPr>
              <p:spPr bwMode="auto">
                <a:xfrm>
                  <a:off x="2133" y="951"/>
                  <a:ext cx="642" cy="31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pSp>
          <p:grpSp>
            <p:nvGrpSpPr>
              <p:cNvPr id="171068" name="Group 60">
                <a:extLst>
                  <a:ext uri="{FF2B5EF4-FFF2-40B4-BE49-F238E27FC236}">
                    <a16:creationId xmlns:a16="http://schemas.microsoft.com/office/drawing/2014/main" id="{4E71193E-0352-4685-B062-41C823199188}"/>
                  </a:ext>
                </a:extLst>
              </p:cNvPr>
              <p:cNvGrpSpPr>
                <a:grpSpLocks/>
              </p:cNvGrpSpPr>
              <p:nvPr/>
            </p:nvGrpSpPr>
            <p:grpSpPr bwMode="auto">
              <a:xfrm>
                <a:off x="2775" y="951"/>
                <a:ext cx="642" cy="317"/>
                <a:chOff x="2775" y="951"/>
                <a:chExt cx="642" cy="317"/>
              </a:xfrm>
            </p:grpSpPr>
            <p:sp>
              <p:nvSpPr>
                <p:cNvPr id="171033" name="Rectangle 25">
                  <a:extLst>
                    <a:ext uri="{FF2B5EF4-FFF2-40B4-BE49-F238E27FC236}">
                      <a16:creationId xmlns:a16="http://schemas.microsoft.com/office/drawing/2014/main" id="{A1FF0291-F8F5-43A3-8842-F0825DD1EFA3}"/>
                    </a:ext>
                  </a:extLst>
                </p:cNvPr>
                <p:cNvSpPr>
                  <a:spLocks noChangeArrowheads="1"/>
                </p:cNvSpPr>
                <p:nvPr/>
              </p:nvSpPr>
              <p:spPr bwMode="auto">
                <a:xfrm>
                  <a:off x="2818" y="951"/>
                  <a:ext cx="55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1200">
                      <a:latin typeface="Times New Roman" panose="02020603050405020304" pitchFamily="18" charset="0"/>
                      <a:ea typeface="宋体" panose="02010600030101010101" pitchFamily="2" charset="-122"/>
                      <a:cs typeface="Times New Roman" panose="02020603050405020304" pitchFamily="18" charset="0"/>
                    </a:rPr>
                    <a:t>0.08</a:t>
                  </a:r>
                </a:p>
                <a:p>
                  <a:pPr algn="ctr" eaLnBrk="0" hangingPunct="0"/>
                  <a:endParaRPr lang="en-US" altLang="zh-CN" sz="1200">
                    <a:latin typeface="Times New Roman" panose="02020603050405020304" pitchFamily="18" charset="0"/>
                    <a:ea typeface="宋体" panose="02010600030101010101" pitchFamily="2" charset="-122"/>
                  </a:endParaRPr>
                </a:p>
              </p:txBody>
            </p:sp>
            <p:sp>
              <p:nvSpPr>
                <p:cNvPr id="171067" name="Rectangle 59">
                  <a:extLst>
                    <a:ext uri="{FF2B5EF4-FFF2-40B4-BE49-F238E27FC236}">
                      <a16:creationId xmlns:a16="http://schemas.microsoft.com/office/drawing/2014/main" id="{7C26B15A-99E4-47EB-BA4C-28EC1EB510FF}"/>
                    </a:ext>
                  </a:extLst>
                </p:cNvPr>
                <p:cNvSpPr>
                  <a:spLocks noChangeArrowheads="1"/>
                </p:cNvSpPr>
                <p:nvPr/>
              </p:nvSpPr>
              <p:spPr bwMode="auto">
                <a:xfrm>
                  <a:off x="2775" y="951"/>
                  <a:ext cx="642" cy="31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pSp>
          <p:grpSp>
            <p:nvGrpSpPr>
              <p:cNvPr id="171070" name="Group 62">
                <a:extLst>
                  <a:ext uri="{FF2B5EF4-FFF2-40B4-BE49-F238E27FC236}">
                    <a16:creationId xmlns:a16="http://schemas.microsoft.com/office/drawing/2014/main" id="{16490AC2-4D14-4682-8F36-58845F899E1F}"/>
                  </a:ext>
                </a:extLst>
              </p:cNvPr>
              <p:cNvGrpSpPr>
                <a:grpSpLocks/>
              </p:cNvGrpSpPr>
              <p:nvPr/>
            </p:nvGrpSpPr>
            <p:grpSpPr bwMode="auto">
              <a:xfrm>
                <a:off x="3417" y="951"/>
                <a:ext cx="642" cy="317"/>
                <a:chOff x="3417" y="951"/>
                <a:chExt cx="642" cy="317"/>
              </a:xfrm>
            </p:grpSpPr>
            <p:sp>
              <p:nvSpPr>
                <p:cNvPr id="171034" name="Rectangle 26">
                  <a:extLst>
                    <a:ext uri="{FF2B5EF4-FFF2-40B4-BE49-F238E27FC236}">
                      <a16:creationId xmlns:a16="http://schemas.microsoft.com/office/drawing/2014/main" id="{0B95D8C3-9BED-42F1-B88E-4350354097E4}"/>
                    </a:ext>
                  </a:extLst>
                </p:cNvPr>
                <p:cNvSpPr>
                  <a:spLocks noChangeArrowheads="1"/>
                </p:cNvSpPr>
                <p:nvPr/>
              </p:nvSpPr>
              <p:spPr bwMode="auto">
                <a:xfrm>
                  <a:off x="3460" y="951"/>
                  <a:ext cx="55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1200">
                      <a:latin typeface="Times New Roman" panose="02020603050405020304" pitchFamily="18" charset="0"/>
                      <a:ea typeface="宋体" panose="02010600030101010101" pitchFamily="2" charset="-122"/>
                      <a:cs typeface="Times New Roman" panose="02020603050405020304" pitchFamily="18" charset="0"/>
                    </a:rPr>
                    <a:t>0.10</a:t>
                  </a:r>
                </a:p>
                <a:p>
                  <a:pPr algn="ctr" eaLnBrk="0" hangingPunct="0"/>
                  <a:endParaRPr lang="en-US" altLang="zh-CN" sz="1200">
                    <a:latin typeface="Times New Roman" panose="02020603050405020304" pitchFamily="18" charset="0"/>
                    <a:ea typeface="宋体" panose="02010600030101010101" pitchFamily="2" charset="-122"/>
                  </a:endParaRPr>
                </a:p>
              </p:txBody>
            </p:sp>
            <p:sp>
              <p:nvSpPr>
                <p:cNvPr id="171069" name="Rectangle 61">
                  <a:extLst>
                    <a:ext uri="{FF2B5EF4-FFF2-40B4-BE49-F238E27FC236}">
                      <a16:creationId xmlns:a16="http://schemas.microsoft.com/office/drawing/2014/main" id="{67D537C4-0CE0-4BE9-B2BE-42D0963CF598}"/>
                    </a:ext>
                  </a:extLst>
                </p:cNvPr>
                <p:cNvSpPr>
                  <a:spLocks noChangeArrowheads="1"/>
                </p:cNvSpPr>
                <p:nvPr/>
              </p:nvSpPr>
              <p:spPr bwMode="auto">
                <a:xfrm>
                  <a:off x="3417" y="951"/>
                  <a:ext cx="642" cy="31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pSp>
        </p:grpSp>
        <p:sp>
          <p:nvSpPr>
            <p:cNvPr id="171072" name="Rectangle 64">
              <a:extLst>
                <a:ext uri="{FF2B5EF4-FFF2-40B4-BE49-F238E27FC236}">
                  <a16:creationId xmlns:a16="http://schemas.microsoft.com/office/drawing/2014/main" id="{0E57C46D-9269-49B4-A56E-580B5FE612F2}"/>
                </a:ext>
              </a:extLst>
            </p:cNvPr>
            <p:cNvSpPr>
              <a:spLocks noChangeArrowheads="1"/>
            </p:cNvSpPr>
            <p:nvPr/>
          </p:nvSpPr>
          <p:spPr bwMode="auto">
            <a:xfrm>
              <a:off x="-3" y="314"/>
              <a:ext cx="4065" cy="957"/>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宋体" panose="02010600030101010101" pitchFamily="2" charset="-122"/>
              </a:endParaRPr>
            </a:p>
          </p:txBody>
        </p:sp>
      </p:grpSp>
      <p:sp>
        <p:nvSpPr>
          <p:cNvPr id="171075" name="Rectangle 67">
            <a:extLst>
              <a:ext uri="{FF2B5EF4-FFF2-40B4-BE49-F238E27FC236}">
                <a16:creationId xmlns:a16="http://schemas.microsoft.com/office/drawing/2014/main" id="{0B5124BB-428D-4CE8-B4F4-A518D5E024AE}"/>
              </a:ext>
            </a:extLst>
          </p:cNvPr>
          <p:cNvSpPr>
            <a:spLocks noChangeArrowheads="1"/>
          </p:cNvSpPr>
          <p:nvPr/>
        </p:nvSpPr>
        <p:spPr bwMode="auto">
          <a:xfrm>
            <a:off x="3962400" y="32051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Times New Roman" panose="02020603050405020304" pitchFamily="18" charset="0"/>
              <a:ea typeface="宋体" panose="02010600030101010101" pitchFamily="2" charset="-122"/>
            </a:endParaRPr>
          </a:p>
        </p:txBody>
      </p:sp>
      <p:graphicFrame>
        <p:nvGraphicFramePr>
          <p:cNvPr id="171074" name="Object 66">
            <a:extLst>
              <a:ext uri="{FF2B5EF4-FFF2-40B4-BE49-F238E27FC236}">
                <a16:creationId xmlns:a16="http://schemas.microsoft.com/office/drawing/2014/main" id="{76EF0E5C-F605-4B2D-8588-75EE5F708621}"/>
              </a:ext>
            </a:extLst>
          </p:cNvPr>
          <p:cNvGraphicFramePr>
            <a:graphicFrameLocks noChangeAspect="1"/>
          </p:cNvGraphicFramePr>
          <p:nvPr/>
        </p:nvGraphicFramePr>
        <p:xfrm>
          <a:off x="4038600" y="4876800"/>
          <a:ext cx="1524000" cy="560388"/>
        </p:xfrm>
        <a:graphic>
          <a:graphicData uri="http://schemas.openxmlformats.org/presentationml/2006/ole">
            <mc:AlternateContent xmlns:mc="http://schemas.openxmlformats.org/markup-compatibility/2006">
              <mc:Choice xmlns:v="urn:schemas-microsoft-com:vml" Requires="v">
                <p:oleObj spid="_x0000_s171154" r:id="rId3" imgW="1218671" imgH="444307" progId="Equation.DSMT4">
                  <p:embed/>
                </p:oleObj>
              </mc:Choice>
              <mc:Fallback>
                <p:oleObj r:id="rId3" imgW="1218671" imgH="444307" progId="Equation.DSMT4">
                  <p:embed/>
                  <p:pic>
                    <p:nvPicPr>
                      <p:cNvPr id="0" name="Object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4876800"/>
                        <a:ext cx="1524000" cy="560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077" name="Rectangle 69">
            <a:extLst>
              <a:ext uri="{FF2B5EF4-FFF2-40B4-BE49-F238E27FC236}">
                <a16:creationId xmlns:a16="http://schemas.microsoft.com/office/drawing/2014/main" id="{2D32CBB2-9E5A-499E-BEB4-B1DA35BB822F}"/>
              </a:ext>
            </a:extLst>
          </p:cNvPr>
          <p:cNvSpPr>
            <a:spLocks noChangeArrowheads="1"/>
          </p:cNvSpPr>
          <p:nvPr/>
        </p:nvSpPr>
        <p:spPr bwMode="auto">
          <a:xfrm>
            <a:off x="4138613" y="322421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Times New Roman" panose="02020603050405020304" pitchFamily="18" charset="0"/>
              <a:ea typeface="宋体" panose="02010600030101010101" pitchFamily="2" charset="-122"/>
            </a:endParaRPr>
          </a:p>
        </p:txBody>
      </p:sp>
      <p:graphicFrame>
        <p:nvGraphicFramePr>
          <p:cNvPr id="171076" name="Object 68">
            <a:extLst>
              <a:ext uri="{FF2B5EF4-FFF2-40B4-BE49-F238E27FC236}">
                <a16:creationId xmlns:a16="http://schemas.microsoft.com/office/drawing/2014/main" id="{5926D867-67B2-4D59-83DD-475F278F6DD7}"/>
              </a:ext>
            </a:extLst>
          </p:cNvPr>
          <p:cNvGraphicFramePr>
            <a:graphicFrameLocks noChangeAspect="1"/>
          </p:cNvGraphicFramePr>
          <p:nvPr/>
        </p:nvGraphicFramePr>
        <p:xfrm>
          <a:off x="3733800" y="5867400"/>
          <a:ext cx="1219200" cy="576263"/>
        </p:xfrm>
        <a:graphic>
          <a:graphicData uri="http://schemas.openxmlformats.org/presentationml/2006/ole">
            <mc:AlternateContent xmlns:mc="http://schemas.openxmlformats.org/markup-compatibility/2006">
              <mc:Choice xmlns:v="urn:schemas-microsoft-com:vml" Requires="v">
                <p:oleObj spid="_x0000_s171155" r:id="rId5" imgW="863225" imgH="406224" progId="Equation.DSMT4">
                  <p:embed/>
                </p:oleObj>
              </mc:Choice>
              <mc:Fallback>
                <p:oleObj r:id="rId5" imgW="863225" imgH="406224" progId="Equation.DSMT4">
                  <p:embed/>
                  <p:pic>
                    <p:nvPicPr>
                      <p:cNvPr id="0" name="Object 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5867400"/>
                        <a:ext cx="1219200"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5">
            <a:extLst>
              <a:ext uri="{FF2B5EF4-FFF2-40B4-BE49-F238E27FC236}">
                <a16:creationId xmlns:a16="http://schemas.microsoft.com/office/drawing/2014/main" id="{49FD1348-A466-470C-B2EA-D2C75F947E59}"/>
              </a:ext>
            </a:extLst>
          </p:cNvPr>
          <p:cNvSpPr>
            <a:spLocks noGrp="1" noChangeArrowheads="1"/>
          </p:cNvSpPr>
          <p:nvPr>
            <p:ph type="title"/>
          </p:nvPr>
        </p:nvSpPr>
        <p:spPr>
          <a:xfrm>
            <a:off x="533400" y="215900"/>
            <a:ext cx="6990928" cy="990600"/>
          </a:xfrm>
        </p:spPr>
        <p:txBody>
          <a:bodyPr/>
          <a:lstStyle/>
          <a:p>
            <a:pPr eaLnBrk="1" hangingPunct="1">
              <a:defRPr/>
            </a:pPr>
            <a:r>
              <a:rPr lang="zh-CN" altLang="en-US" dirty="0">
                <a:latin typeface="Times New Roman" panose="02020603050405020304" pitchFamily="18" charset="0"/>
                <a:ea typeface="宋体" panose="02010600030101010101" pitchFamily="2" charset="-122"/>
                <a:cs typeface="+mn-ea"/>
                <a:sym typeface="+mn-lt"/>
              </a:rPr>
              <a:t>双极结型晶体管的基本工作原理 </a:t>
            </a:r>
          </a:p>
        </p:txBody>
      </p:sp>
      <p:graphicFrame>
        <p:nvGraphicFramePr>
          <p:cNvPr id="11267" name="Object 30">
            <a:extLst>
              <a:ext uri="{FF2B5EF4-FFF2-40B4-BE49-F238E27FC236}">
                <a16:creationId xmlns:a16="http://schemas.microsoft.com/office/drawing/2014/main" id="{DB9B7226-84FE-4D50-A878-E4D1CAE245FD}"/>
              </a:ext>
            </a:extLst>
          </p:cNvPr>
          <p:cNvGraphicFramePr>
            <a:graphicFrameLocks noChangeAspect="1"/>
          </p:cNvGraphicFramePr>
          <p:nvPr/>
        </p:nvGraphicFramePr>
        <p:xfrm>
          <a:off x="2286000" y="2819400"/>
          <a:ext cx="1676400" cy="338138"/>
        </p:xfrm>
        <a:graphic>
          <a:graphicData uri="http://schemas.openxmlformats.org/presentationml/2006/ole">
            <mc:AlternateContent xmlns:mc="http://schemas.openxmlformats.org/markup-compatibility/2006">
              <mc:Choice xmlns:v="urn:schemas-microsoft-com:vml" Requires="v">
                <p:oleObj spid="_x0000_s440398" name="Equation" r:id="rId3" imgW="1130300" imgH="228600" progId="Equation.DSMT4">
                  <p:embed/>
                </p:oleObj>
              </mc:Choice>
              <mc:Fallback>
                <p:oleObj name="Equation" r:id="rId3" imgW="1130300" imgH="228600" progId="Equation.DSMT4">
                  <p:embed/>
                  <p:pic>
                    <p:nvPicPr>
                      <p:cNvPr id="11267" name="Object 30">
                        <a:extLst>
                          <a:ext uri="{FF2B5EF4-FFF2-40B4-BE49-F238E27FC236}">
                            <a16:creationId xmlns:a16="http://schemas.microsoft.com/office/drawing/2014/main" id="{DB9B7226-84FE-4D50-A878-E4D1CAE245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819400"/>
                        <a:ext cx="1676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8" name="Object 29">
            <a:extLst>
              <a:ext uri="{FF2B5EF4-FFF2-40B4-BE49-F238E27FC236}">
                <a16:creationId xmlns:a16="http://schemas.microsoft.com/office/drawing/2014/main" id="{63BDE0F3-D750-4EE7-82FE-DC37599402F2}"/>
              </a:ext>
            </a:extLst>
          </p:cNvPr>
          <p:cNvGraphicFramePr>
            <a:graphicFrameLocks noChangeAspect="1"/>
          </p:cNvGraphicFramePr>
          <p:nvPr/>
        </p:nvGraphicFramePr>
        <p:xfrm>
          <a:off x="2362200" y="3352800"/>
          <a:ext cx="1752600" cy="350838"/>
        </p:xfrm>
        <a:graphic>
          <a:graphicData uri="http://schemas.openxmlformats.org/presentationml/2006/ole">
            <mc:AlternateContent xmlns:mc="http://schemas.openxmlformats.org/markup-compatibility/2006">
              <mc:Choice xmlns:v="urn:schemas-microsoft-com:vml" Requires="v">
                <p:oleObj spid="_x0000_s440399" name="Equation" r:id="rId5" imgW="1143000" imgH="228600" progId="Equation.DSMT4">
                  <p:embed/>
                </p:oleObj>
              </mc:Choice>
              <mc:Fallback>
                <p:oleObj name="Equation" r:id="rId5" imgW="1143000" imgH="228600" progId="Equation.DSMT4">
                  <p:embed/>
                  <p:pic>
                    <p:nvPicPr>
                      <p:cNvPr id="11268" name="Object 29">
                        <a:extLst>
                          <a:ext uri="{FF2B5EF4-FFF2-40B4-BE49-F238E27FC236}">
                            <a16:creationId xmlns:a16="http://schemas.microsoft.com/office/drawing/2014/main" id="{63BDE0F3-D750-4EE7-82FE-DC37599402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3352800"/>
                        <a:ext cx="17526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269" name="Picture 31" descr="3t4">
            <a:extLst>
              <a:ext uri="{FF2B5EF4-FFF2-40B4-BE49-F238E27FC236}">
                <a16:creationId xmlns:a16="http://schemas.microsoft.com/office/drawing/2014/main" id="{4C14AFE2-93F5-4966-8AC6-0517DC9D89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0" y="4343400"/>
            <a:ext cx="259080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32">
            <a:extLst>
              <a:ext uri="{FF2B5EF4-FFF2-40B4-BE49-F238E27FC236}">
                <a16:creationId xmlns:a16="http://schemas.microsoft.com/office/drawing/2014/main" id="{6F650473-B080-4DC3-9B04-C7AA1E102E26}"/>
              </a:ext>
            </a:extLst>
          </p:cNvPr>
          <p:cNvSpPr>
            <a:spLocks noChangeArrowheads="1"/>
          </p:cNvSpPr>
          <p:nvPr/>
        </p:nvSpPr>
        <p:spPr bwMode="auto">
          <a:xfrm>
            <a:off x="0" y="1854235"/>
            <a:ext cx="184731" cy="40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endParaRPr lang="zh-CN" altLang="en-US">
              <a:cs typeface="+mn-ea"/>
              <a:sym typeface="+mn-lt"/>
            </a:endParaRPr>
          </a:p>
        </p:txBody>
      </p:sp>
      <p:sp>
        <p:nvSpPr>
          <p:cNvPr id="1031" name="Rectangle 33">
            <a:extLst>
              <a:ext uri="{FF2B5EF4-FFF2-40B4-BE49-F238E27FC236}">
                <a16:creationId xmlns:a16="http://schemas.microsoft.com/office/drawing/2014/main" id="{3B4D24F0-A710-49D2-BFBC-B69ED325309A}"/>
              </a:ext>
            </a:extLst>
          </p:cNvPr>
          <p:cNvSpPr>
            <a:spLocks noChangeArrowheads="1"/>
          </p:cNvSpPr>
          <p:nvPr/>
        </p:nvSpPr>
        <p:spPr bwMode="auto">
          <a:xfrm>
            <a:off x="381000" y="1371600"/>
            <a:ext cx="472440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indent="304800"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defRPr/>
            </a:pPr>
            <a:r>
              <a:rPr lang="zh-CN" altLang="en-US">
                <a:cs typeface="+mn-ea"/>
                <a:sym typeface="+mn-lt"/>
              </a:rPr>
              <a:t>根据发射结、集电结的偏压，</a:t>
            </a:r>
            <a:r>
              <a:rPr lang="en-US" altLang="zh-CN">
                <a:cs typeface="+mn-ea"/>
                <a:sym typeface="+mn-lt"/>
              </a:rPr>
              <a:t>BJT</a:t>
            </a:r>
            <a:r>
              <a:rPr lang="zh-CN" altLang="en-US">
                <a:cs typeface="+mn-ea"/>
                <a:sym typeface="+mn-lt"/>
              </a:rPr>
              <a:t>有四种工作模式，相应地称为</a:t>
            </a:r>
            <a:r>
              <a:rPr lang="zh-CN" altLang="en-US">
                <a:solidFill>
                  <a:schemeClr val="accent2"/>
                </a:solidFill>
                <a:cs typeface="+mn-ea"/>
                <a:sym typeface="+mn-lt"/>
              </a:rPr>
              <a:t>四个工作区</a:t>
            </a:r>
            <a:r>
              <a:rPr lang="zh-CN" altLang="en-US">
                <a:cs typeface="+mn-ea"/>
                <a:sym typeface="+mn-lt"/>
              </a:rPr>
              <a:t>。</a:t>
            </a:r>
          </a:p>
          <a:p>
            <a:pPr>
              <a:lnSpc>
                <a:spcPct val="130000"/>
              </a:lnSpc>
              <a:defRPr/>
            </a:pPr>
            <a:r>
              <a:rPr lang="zh-CN" altLang="en-US">
                <a:cs typeface="+mn-ea"/>
                <a:sym typeface="+mn-lt"/>
              </a:rPr>
              <a:t>对</a:t>
            </a:r>
            <a:r>
              <a:rPr lang="en-US" altLang="zh-CN">
                <a:cs typeface="+mn-ea"/>
                <a:sym typeface="+mn-lt"/>
              </a:rPr>
              <a:t>NPN</a:t>
            </a:r>
            <a:r>
              <a:rPr lang="zh-CN" altLang="en-US">
                <a:cs typeface="+mn-ea"/>
                <a:sym typeface="+mn-lt"/>
              </a:rPr>
              <a:t>晶体管：</a:t>
            </a:r>
          </a:p>
        </p:txBody>
      </p:sp>
      <p:sp>
        <p:nvSpPr>
          <p:cNvPr id="1032" name="Rectangle 34">
            <a:extLst>
              <a:ext uri="{FF2B5EF4-FFF2-40B4-BE49-F238E27FC236}">
                <a16:creationId xmlns:a16="http://schemas.microsoft.com/office/drawing/2014/main" id="{1E980359-693D-4494-A913-654E58C52949}"/>
              </a:ext>
            </a:extLst>
          </p:cNvPr>
          <p:cNvSpPr>
            <a:spLocks noChangeArrowheads="1"/>
          </p:cNvSpPr>
          <p:nvPr/>
        </p:nvSpPr>
        <p:spPr bwMode="auto">
          <a:xfrm>
            <a:off x="609600" y="3306763"/>
            <a:ext cx="1733167" cy="403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r>
              <a:rPr lang="zh-CN" altLang="en-US">
                <a:cs typeface="+mn-ea"/>
                <a:sym typeface="+mn-lt"/>
              </a:rPr>
              <a:t>集电结偏压：</a:t>
            </a:r>
          </a:p>
        </p:txBody>
      </p:sp>
      <p:sp>
        <p:nvSpPr>
          <p:cNvPr id="5155" name="Rectangle 35">
            <a:extLst>
              <a:ext uri="{FF2B5EF4-FFF2-40B4-BE49-F238E27FC236}">
                <a16:creationId xmlns:a16="http://schemas.microsoft.com/office/drawing/2014/main" id="{F110D1C5-FDCD-4151-9EA2-622983FF878B}"/>
              </a:ext>
            </a:extLst>
          </p:cNvPr>
          <p:cNvSpPr>
            <a:spLocks noChangeArrowheads="1"/>
          </p:cNvSpPr>
          <p:nvPr/>
        </p:nvSpPr>
        <p:spPr bwMode="auto">
          <a:xfrm>
            <a:off x="381000" y="4108203"/>
            <a:ext cx="4770858" cy="1692771"/>
          </a:xfrm>
          <a:prstGeom prst="rect">
            <a:avLst/>
          </a:prstGeom>
          <a:noFill/>
          <a:ln w="19050"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defRPr/>
            </a:pPr>
            <a:r>
              <a:rPr lang="zh-CN" altLang="en-US">
                <a:cs typeface="+mn-ea"/>
                <a:sym typeface="+mn-lt"/>
              </a:rPr>
              <a:t>（</a:t>
            </a:r>
            <a:r>
              <a:rPr lang="en-US" altLang="zh-CN">
                <a:cs typeface="+mn-ea"/>
                <a:sym typeface="+mn-lt"/>
              </a:rPr>
              <a:t>1</a:t>
            </a:r>
            <a:r>
              <a:rPr lang="zh-CN" altLang="en-US">
                <a:cs typeface="+mn-ea"/>
                <a:sym typeface="+mn-lt"/>
              </a:rPr>
              <a:t>）   正向有源模式：</a:t>
            </a:r>
            <a:r>
              <a:rPr lang="en-US" altLang="zh-CN" i="1">
                <a:cs typeface="+mn-ea"/>
                <a:sym typeface="+mn-lt"/>
              </a:rPr>
              <a:t>V</a:t>
            </a:r>
            <a:r>
              <a:rPr lang="en-US" altLang="zh-CN" i="1" baseline="-30000">
                <a:cs typeface="+mn-ea"/>
                <a:sym typeface="+mn-lt"/>
              </a:rPr>
              <a:t>E</a:t>
            </a:r>
            <a:r>
              <a:rPr lang="en-US" altLang="zh-CN">
                <a:cs typeface="+mn-ea"/>
                <a:sym typeface="+mn-lt"/>
              </a:rPr>
              <a:t>0</a:t>
            </a:r>
            <a:r>
              <a:rPr lang="zh-CN" altLang="en-US">
                <a:cs typeface="+mn-ea"/>
                <a:sym typeface="+mn-lt"/>
              </a:rPr>
              <a:t>，</a:t>
            </a:r>
            <a:r>
              <a:rPr lang="en-US" altLang="zh-CN" i="1">
                <a:cs typeface="+mn-ea"/>
                <a:sym typeface="+mn-lt"/>
              </a:rPr>
              <a:t>V</a:t>
            </a:r>
            <a:r>
              <a:rPr lang="en-US" altLang="zh-CN" i="1" baseline="-30000">
                <a:cs typeface="+mn-ea"/>
                <a:sym typeface="+mn-lt"/>
              </a:rPr>
              <a:t>C</a:t>
            </a:r>
            <a:r>
              <a:rPr lang="en-US" altLang="zh-CN">
                <a:cs typeface="+mn-ea"/>
                <a:sym typeface="+mn-lt"/>
              </a:rPr>
              <a:t> 0</a:t>
            </a:r>
            <a:r>
              <a:rPr lang="zh-CN" altLang="en-US">
                <a:cs typeface="+mn-ea"/>
                <a:sym typeface="+mn-lt"/>
              </a:rPr>
              <a:t>；</a:t>
            </a:r>
          </a:p>
          <a:p>
            <a:pPr>
              <a:lnSpc>
                <a:spcPct val="130000"/>
              </a:lnSpc>
              <a:defRPr/>
            </a:pPr>
            <a:r>
              <a:rPr lang="zh-CN" altLang="en-US">
                <a:cs typeface="+mn-ea"/>
                <a:sym typeface="+mn-lt"/>
              </a:rPr>
              <a:t>（</a:t>
            </a:r>
            <a:r>
              <a:rPr lang="en-US" altLang="zh-CN">
                <a:cs typeface="+mn-ea"/>
                <a:sym typeface="+mn-lt"/>
              </a:rPr>
              <a:t>2</a:t>
            </a:r>
            <a:r>
              <a:rPr lang="zh-CN" altLang="en-US">
                <a:cs typeface="+mn-ea"/>
                <a:sym typeface="+mn-lt"/>
              </a:rPr>
              <a:t>）   反向有源模式：</a:t>
            </a:r>
            <a:r>
              <a:rPr lang="en-US" altLang="zh-CN" i="1">
                <a:cs typeface="+mn-ea"/>
                <a:sym typeface="+mn-lt"/>
              </a:rPr>
              <a:t>V</a:t>
            </a:r>
            <a:r>
              <a:rPr lang="en-US" altLang="zh-CN" i="1" baseline="-30000">
                <a:cs typeface="+mn-ea"/>
                <a:sym typeface="+mn-lt"/>
              </a:rPr>
              <a:t>E</a:t>
            </a:r>
            <a:r>
              <a:rPr lang="en-US" altLang="zh-CN">
                <a:cs typeface="+mn-ea"/>
                <a:sym typeface="+mn-lt"/>
              </a:rPr>
              <a:t>&lt;0</a:t>
            </a:r>
            <a:r>
              <a:rPr lang="zh-CN" altLang="en-US">
                <a:cs typeface="+mn-ea"/>
                <a:sym typeface="+mn-lt"/>
              </a:rPr>
              <a:t>，</a:t>
            </a:r>
            <a:r>
              <a:rPr lang="en-US" altLang="zh-CN" i="1">
                <a:cs typeface="+mn-ea"/>
                <a:sym typeface="+mn-lt"/>
              </a:rPr>
              <a:t>V</a:t>
            </a:r>
            <a:r>
              <a:rPr lang="en-US" altLang="zh-CN" i="1" baseline="-30000">
                <a:cs typeface="+mn-ea"/>
                <a:sym typeface="+mn-lt"/>
              </a:rPr>
              <a:t>C</a:t>
            </a:r>
            <a:r>
              <a:rPr lang="en-US" altLang="zh-CN">
                <a:cs typeface="+mn-ea"/>
                <a:sym typeface="+mn-lt"/>
              </a:rPr>
              <a:t> &gt;0</a:t>
            </a:r>
            <a:r>
              <a:rPr lang="zh-CN" altLang="en-US">
                <a:cs typeface="+mn-ea"/>
                <a:sym typeface="+mn-lt"/>
              </a:rPr>
              <a:t>；</a:t>
            </a:r>
          </a:p>
          <a:p>
            <a:pPr>
              <a:lnSpc>
                <a:spcPct val="130000"/>
              </a:lnSpc>
              <a:defRPr/>
            </a:pPr>
            <a:r>
              <a:rPr lang="zh-CN" altLang="en-US">
                <a:cs typeface="+mn-ea"/>
                <a:sym typeface="+mn-lt"/>
              </a:rPr>
              <a:t>（</a:t>
            </a:r>
            <a:r>
              <a:rPr lang="en-US" altLang="zh-CN">
                <a:cs typeface="+mn-ea"/>
                <a:sym typeface="+mn-lt"/>
              </a:rPr>
              <a:t>3</a:t>
            </a:r>
            <a:r>
              <a:rPr lang="zh-CN" altLang="en-US">
                <a:cs typeface="+mn-ea"/>
                <a:sym typeface="+mn-lt"/>
              </a:rPr>
              <a:t>）   饱和模式：</a:t>
            </a:r>
            <a:r>
              <a:rPr lang="en-US" altLang="zh-CN" i="1">
                <a:cs typeface="+mn-ea"/>
                <a:sym typeface="+mn-lt"/>
              </a:rPr>
              <a:t>V</a:t>
            </a:r>
            <a:r>
              <a:rPr lang="en-US" altLang="zh-CN" i="1" baseline="-30000">
                <a:cs typeface="+mn-ea"/>
                <a:sym typeface="+mn-lt"/>
              </a:rPr>
              <a:t>E</a:t>
            </a:r>
            <a:r>
              <a:rPr lang="en-US" altLang="zh-CN">
                <a:cs typeface="+mn-ea"/>
                <a:sym typeface="+mn-lt"/>
              </a:rPr>
              <a:t>&gt;0</a:t>
            </a:r>
            <a:r>
              <a:rPr lang="zh-CN" altLang="en-US">
                <a:cs typeface="+mn-ea"/>
                <a:sym typeface="+mn-lt"/>
              </a:rPr>
              <a:t>，</a:t>
            </a:r>
            <a:r>
              <a:rPr lang="en-US" altLang="zh-CN" i="1">
                <a:cs typeface="+mn-ea"/>
                <a:sym typeface="+mn-lt"/>
              </a:rPr>
              <a:t>V</a:t>
            </a:r>
            <a:r>
              <a:rPr lang="en-US" altLang="zh-CN" i="1" baseline="-30000">
                <a:cs typeface="+mn-ea"/>
                <a:sym typeface="+mn-lt"/>
              </a:rPr>
              <a:t>C</a:t>
            </a:r>
            <a:r>
              <a:rPr lang="en-US" altLang="zh-CN">
                <a:cs typeface="+mn-ea"/>
                <a:sym typeface="+mn-lt"/>
              </a:rPr>
              <a:t> &gt;0</a:t>
            </a:r>
            <a:r>
              <a:rPr lang="zh-CN" altLang="en-US">
                <a:cs typeface="+mn-ea"/>
                <a:sym typeface="+mn-lt"/>
              </a:rPr>
              <a:t>；</a:t>
            </a:r>
          </a:p>
          <a:p>
            <a:pPr>
              <a:lnSpc>
                <a:spcPct val="130000"/>
              </a:lnSpc>
              <a:defRPr/>
            </a:pPr>
            <a:r>
              <a:rPr lang="zh-CN" altLang="en-US">
                <a:cs typeface="+mn-ea"/>
                <a:sym typeface="+mn-lt"/>
              </a:rPr>
              <a:t>（</a:t>
            </a:r>
            <a:r>
              <a:rPr lang="en-US" altLang="zh-CN">
                <a:cs typeface="+mn-ea"/>
                <a:sym typeface="+mn-lt"/>
              </a:rPr>
              <a:t>4</a:t>
            </a:r>
            <a:r>
              <a:rPr lang="zh-CN" altLang="en-US">
                <a:cs typeface="+mn-ea"/>
                <a:sym typeface="+mn-lt"/>
              </a:rPr>
              <a:t>）   截止模式：</a:t>
            </a:r>
            <a:r>
              <a:rPr lang="en-US" altLang="zh-CN" i="1">
                <a:cs typeface="+mn-ea"/>
                <a:sym typeface="+mn-lt"/>
              </a:rPr>
              <a:t>V</a:t>
            </a:r>
            <a:r>
              <a:rPr lang="en-US" altLang="zh-CN" i="1" baseline="-30000">
                <a:cs typeface="+mn-ea"/>
                <a:sym typeface="+mn-lt"/>
              </a:rPr>
              <a:t>E</a:t>
            </a:r>
            <a:r>
              <a:rPr lang="en-US" altLang="zh-CN">
                <a:cs typeface="+mn-ea"/>
                <a:sym typeface="+mn-lt"/>
              </a:rPr>
              <a:t>&lt;0</a:t>
            </a:r>
            <a:r>
              <a:rPr lang="zh-CN" altLang="en-US">
                <a:cs typeface="+mn-ea"/>
                <a:sym typeface="+mn-lt"/>
              </a:rPr>
              <a:t>，</a:t>
            </a:r>
            <a:r>
              <a:rPr lang="en-US" altLang="zh-CN" i="1">
                <a:cs typeface="+mn-ea"/>
                <a:sym typeface="+mn-lt"/>
              </a:rPr>
              <a:t>V</a:t>
            </a:r>
            <a:r>
              <a:rPr lang="en-US" altLang="zh-CN" i="1" baseline="-30000">
                <a:cs typeface="+mn-ea"/>
                <a:sym typeface="+mn-lt"/>
              </a:rPr>
              <a:t>C</a:t>
            </a:r>
            <a:r>
              <a:rPr lang="en-US" altLang="zh-CN">
                <a:cs typeface="+mn-ea"/>
                <a:sym typeface="+mn-lt"/>
              </a:rPr>
              <a:t> &lt;0</a:t>
            </a:r>
            <a:r>
              <a:rPr lang="zh-CN" altLang="en-US">
                <a:cs typeface="+mn-ea"/>
                <a:sym typeface="+mn-lt"/>
              </a:rPr>
              <a:t>； </a:t>
            </a:r>
          </a:p>
        </p:txBody>
      </p:sp>
      <p:sp>
        <p:nvSpPr>
          <p:cNvPr id="1034" name="Rectangle 36">
            <a:extLst>
              <a:ext uri="{FF2B5EF4-FFF2-40B4-BE49-F238E27FC236}">
                <a16:creationId xmlns:a16="http://schemas.microsoft.com/office/drawing/2014/main" id="{FA0B7997-CE07-4476-98DF-D951B76B3107}"/>
              </a:ext>
            </a:extLst>
          </p:cNvPr>
          <p:cNvSpPr>
            <a:spLocks noChangeArrowheads="1"/>
          </p:cNvSpPr>
          <p:nvPr/>
        </p:nvSpPr>
        <p:spPr bwMode="auto">
          <a:xfrm>
            <a:off x="533400" y="2743200"/>
            <a:ext cx="1733167" cy="403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0000"/>
              </a:lnSpc>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r>
              <a:rPr lang="zh-CN" altLang="en-US">
                <a:cs typeface="+mn-ea"/>
                <a:sym typeface="+mn-lt"/>
              </a:rPr>
              <a:t>发射结偏压：</a:t>
            </a:r>
          </a:p>
        </p:txBody>
      </p:sp>
      <p:pic>
        <p:nvPicPr>
          <p:cNvPr id="11275" name="Picture 37" descr="3t1">
            <a:extLst>
              <a:ext uri="{FF2B5EF4-FFF2-40B4-BE49-F238E27FC236}">
                <a16:creationId xmlns:a16="http://schemas.microsoft.com/office/drawing/2014/main" id="{9214C2BF-5FB2-4575-B4CA-02012B4C72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52957" r="41791" b="27185"/>
          <a:stretch>
            <a:fillRect/>
          </a:stretch>
        </p:blipFill>
        <p:spPr bwMode="auto">
          <a:xfrm>
            <a:off x="5715000" y="1219200"/>
            <a:ext cx="2514600"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38" descr="3t1">
            <a:extLst>
              <a:ext uri="{FF2B5EF4-FFF2-40B4-BE49-F238E27FC236}">
                <a16:creationId xmlns:a16="http://schemas.microsoft.com/office/drawing/2014/main" id="{4EC754C7-E93F-40AA-912C-A5970D37CE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56717" t="52957" b="27185"/>
          <a:stretch>
            <a:fillRect/>
          </a:stretch>
        </p:blipFill>
        <p:spPr bwMode="auto">
          <a:xfrm>
            <a:off x="6248400" y="2895600"/>
            <a:ext cx="1600200"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333239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2199</TotalTime>
  <Words>4556</Words>
  <Application>Microsoft Office PowerPoint</Application>
  <PresentationFormat>全屏显示(4:3)</PresentationFormat>
  <Paragraphs>374</Paragraphs>
  <Slides>54</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3</vt:i4>
      </vt:variant>
      <vt:variant>
        <vt:lpstr>幻灯片标题</vt:lpstr>
      </vt:variant>
      <vt:variant>
        <vt:i4>54</vt:i4>
      </vt:variant>
    </vt:vector>
  </HeadingPairs>
  <TitlesOfParts>
    <vt:vector size="64" baseType="lpstr">
      <vt:lpstr>等线</vt:lpstr>
      <vt:lpstr>等线 Light</vt:lpstr>
      <vt:lpstr>宋体</vt:lpstr>
      <vt:lpstr>Arial</vt:lpstr>
      <vt:lpstr>Times New Roman</vt:lpstr>
      <vt:lpstr>Wingdings</vt:lpstr>
      <vt:lpstr>Office 主题​​</vt:lpstr>
      <vt:lpstr>Equation.DSMT4</vt:lpstr>
      <vt:lpstr>Equation</vt:lpstr>
      <vt:lpstr>公式</vt:lpstr>
      <vt:lpstr>第3章   双极型晶体管 </vt:lpstr>
      <vt:lpstr>3.1晶体管的结构与工作原理  3.1.1  晶体管的基本结构 </vt:lpstr>
      <vt:lpstr>PowerPoint 演示文稿</vt:lpstr>
      <vt:lpstr>3.1.2晶体管的制备工艺与杂质分布 </vt:lpstr>
      <vt:lpstr>3.1.2晶体管的制备工艺与杂质分布 </vt:lpstr>
      <vt:lpstr>3.1.2晶体管的制备工艺与杂质分布 </vt:lpstr>
      <vt:lpstr>3.1.3 晶体管的工作原理 </vt:lpstr>
      <vt:lpstr>3.1.4 晶体管的放大功能 </vt:lpstr>
      <vt:lpstr>双极结型晶体管的基本工作原理 </vt:lpstr>
      <vt:lpstr>PowerPoint 演示文稿</vt:lpstr>
      <vt:lpstr>PowerPoint 演示文稿</vt:lpstr>
      <vt:lpstr>PowerPoint 演示文稿</vt:lpstr>
      <vt:lpstr>PowerPoint 演示文稿</vt:lpstr>
      <vt:lpstr>PowerPoint 演示文稿</vt:lpstr>
      <vt:lpstr>双极结型晶体管中静态特性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 6  影响晶体管直流电流放大系数的其它因素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 晶体管的直流特征曲线（略）</vt:lpstr>
      <vt:lpstr>学习要点：</vt:lpstr>
    </vt:vector>
  </TitlesOfParts>
  <Company>番茄花园</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半导体材料的基本性质 </dc:title>
  <cp:lastModifiedBy>陈达</cp:lastModifiedBy>
  <cp:revision>188</cp:revision>
  <dcterms:created xsi:type="dcterms:W3CDTF">2008-12-02T04:00:09Z</dcterms:created>
  <dcterms:modified xsi:type="dcterms:W3CDTF">2019-05-06T01:05:09Z</dcterms:modified>
</cp:coreProperties>
</file>